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1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Lst>
  <p:sldSz cx="9144000" cy="5143500" type="screen16x9"/>
  <p:notesSz cx="6858000" cy="9144000"/>
  <p:embeddedFontLst>
    <p:embeddedFont>
      <p:font typeface="Calibri" panose="020F0502020204030204" pitchFamily="34" charset="0"/>
      <p:regular r:id="rId143"/>
      <p:bold r:id="rId144"/>
      <p:italic r:id="rId145"/>
      <p:boldItalic r:id="rId146"/>
    </p:embeddedFont>
    <p:embeddedFont>
      <p:font typeface="Roboto" panose="02000000000000000000" pitchFamily="2"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D7C405-A337-4D8E-80D4-47C82C8A099B}">
  <a:tblStyle styleId="{57D7C405-A337-4D8E-80D4-47C82C8A099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19" autoAdjust="0"/>
  </p:normalViewPr>
  <p:slideViewPr>
    <p:cSldViewPr snapToGrid="0">
      <p:cViewPr varScale="1">
        <p:scale>
          <a:sx n="101" d="100"/>
          <a:sy n="101" d="100"/>
        </p:scale>
        <p:origin x="922"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7.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fntdata"/><Relationship Id="rId148"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2.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newyorker.com/magazine/2021/06/21/when-graphs-are-a-matter-of-life-and-death"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www.newyorker.com/magazine/1986/02/10/the-challenger-explosion" TargetMode="External"/><Relationship Id="rId4" Type="http://schemas.openxmlformats.org/officeDocument/2006/relationships/hyperlink" Target="https://www.amazon.com/Challenger-Launch-Decision-Technology-Deviance/dp/0226851753?ots=1&amp;tag=thneyo0f-20&amp;linkCode=w50"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excelcharts.com/the-same-data-the-same-map-different-storie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imonscarr.com/iraqs-bloody-tol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visualizingthefuture.github.io/ethics-in-data-viz/"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visualizingthefuture.github.io/ethics-in-data-viz/"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visualizingthefuture.github.io/ethics-in-data-viz/"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visualtrumperytour.wordpress.com/" TargetMode="External"/><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hyperlink" Target="http://goo.gl/JwmUcW"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visualizingthefuture.github.io/ethics-in-data-viz/"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instagram.com/monachalabi/"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idatassist.com/how-not-to-visualize-like-a-racist/" TargetMode="Externa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idatassist.com/how-not-to-visualize-like-a-racist/"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idatassist.com/how-not-to-visualize-like-a-racist/" TargetMode="External"/><Relationship Id="rId2" Type="http://schemas.openxmlformats.org/officeDocument/2006/relationships/slide" Target="../slides/slide135.xml"/><Relationship Id="rId1" Type="http://schemas.openxmlformats.org/officeDocument/2006/relationships/notesMaster" Target="../notesMasters/notesMaster1.xml"/><Relationship Id="rId4" Type="http://schemas.openxmlformats.org/officeDocument/2006/relationships/hyperlink" Target="https://visualizingthefuture.github.io/ethics-in-data-viz/"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labs.waterdata.usgs.gov/visualizations/microplastics/index.html"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covidblack.org/homegoing" TargetMode="External"/><Relationship Id="rId2" Type="http://schemas.openxmlformats.org/officeDocument/2006/relationships/slide" Target="../slides/slide139.xml"/><Relationship Id="rId1" Type="http://schemas.openxmlformats.org/officeDocument/2006/relationships/notesMaster" Target="../notesMasters/notesMaster1.xml"/><Relationship Id="rId5" Type="http://schemas.openxmlformats.org/officeDocument/2006/relationships/hyperlink" Target="https://terrastories.io/" TargetMode="External"/><Relationship Id="rId4" Type="http://schemas.openxmlformats.org/officeDocument/2006/relationships/hyperlink" Target="https://nativephilanthropy.org/2020/11/24/indigenous-identity-more-than-something-els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s.ubc.ca/~tmm/vadbook/figure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blog.datawrapper.de/colorguid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blog.datawrapper.de/which-color-scale-to-use-in-data-vi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blog.datawrapper.de/diverging-vs-sequential-color-scale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ommons.wikimedia.org/wiki/File:Epica_CO2_temperature.p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visualizingthefuture.github.io/ethics-in-data-viz/"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duke.box.com/v/IntroDataVisS18"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s://urbaninstitute.github.io/graphics-styleguide/#examples" TargetMode="External"/><Relationship Id="rId13" Type="http://schemas.openxmlformats.org/officeDocument/2006/relationships/hyperlink" Target="https://github.com/UrbanInstitute/graphics-styleguide/blob/gh-pages/LICENSE" TargetMode="External"/><Relationship Id="rId3" Type="http://schemas.openxmlformats.org/officeDocument/2006/relationships/hyperlink" Target="https://doi.org/10.3758/BF03201236" TargetMode="External"/><Relationship Id="rId7" Type="http://schemas.openxmlformats.org/officeDocument/2006/relationships/hyperlink" Target="https://xdgov.github.io/data-design-standards/visualizations/stacked-bar-chart" TargetMode="External"/><Relationship Id="rId12" Type="http://schemas.openxmlformats.org/officeDocument/2006/relationships/hyperlink" Target="https://www.ibm.com/design/language/data-visualization/charts"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xdgov.github.io/data-design-standards/visualizations/bar-chart" TargetMode="External"/><Relationship Id="rId11" Type="http://schemas.openxmlformats.org/officeDocument/2006/relationships/hyperlink" Target="https://www.data-to-viz.com/caveats.html" TargetMode="External"/><Relationship Id="rId5" Type="http://schemas.openxmlformats.org/officeDocument/2006/relationships/hyperlink" Target="https://blog.datawrapper.de/stacked-column-charts/" TargetMode="External"/><Relationship Id="rId10" Type="http://schemas.openxmlformats.org/officeDocument/2006/relationships/hyperlink" Target="https://github.com/glosophy/CatoDataVizGuidelines/blob/master/PocketStyleBook.pdf" TargetMode="External"/><Relationship Id="rId4" Type="http://schemas.openxmlformats.org/officeDocument/2006/relationships/hyperlink" Target="https://academy.datawrapper.de/article/326-why-our-column-and-bar-charts-start-at-zero" TargetMode="External"/><Relationship Id="rId9" Type="http://schemas.openxmlformats.org/officeDocument/2006/relationships/hyperlink" Target="https://www.curvediscussion.com/lines-vs-bars/" TargetMode="Externa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urbaninstitute.github.io/graphics-styleguide/#examples" TargetMode="External"/><Relationship Id="rId13" Type="http://schemas.openxmlformats.org/officeDocument/2006/relationships/hyperlink" Target="https://github.com/UrbanInstitute/graphics-styleguide/blob/gh-pages/LICENSE" TargetMode="External"/><Relationship Id="rId3" Type="http://schemas.openxmlformats.org/officeDocument/2006/relationships/hyperlink" Target="https://doi.org/10.3758/BF03201236" TargetMode="External"/><Relationship Id="rId7" Type="http://schemas.openxmlformats.org/officeDocument/2006/relationships/hyperlink" Target="https://xdgov.github.io/data-design-standards/visualizations/stacked-bar-chart" TargetMode="External"/><Relationship Id="rId12" Type="http://schemas.openxmlformats.org/officeDocument/2006/relationships/hyperlink" Target="https://www.ibm.com/design/language/data-visualization/charts"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xdgov.github.io/data-design-standards/visualizations/bar-chart" TargetMode="External"/><Relationship Id="rId11" Type="http://schemas.openxmlformats.org/officeDocument/2006/relationships/hyperlink" Target="https://www.data-to-viz.com/caveats.html" TargetMode="External"/><Relationship Id="rId5" Type="http://schemas.openxmlformats.org/officeDocument/2006/relationships/hyperlink" Target="https://blog.datawrapper.de/stacked-column-charts/" TargetMode="External"/><Relationship Id="rId10" Type="http://schemas.openxmlformats.org/officeDocument/2006/relationships/hyperlink" Target="https://github.com/glosophy/CatoDataVizGuidelines/blob/master/PocketStyleBook.pdf" TargetMode="External"/><Relationship Id="rId4" Type="http://schemas.openxmlformats.org/officeDocument/2006/relationships/hyperlink" Target="https://academy.datawrapper.de/article/326-why-our-column-and-bar-charts-start-at-zero" TargetMode="External"/><Relationship Id="rId9" Type="http://schemas.openxmlformats.org/officeDocument/2006/relationships/hyperlink" Target="https://www.curvediscussion.com/lines-vs-bars/"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www.curvediscussion.com/lines-vs-bars/" TargetMode="External"/><Relationship Id="rId3" Type="http://schemas.openxmlformats.org/officeDocument/2006/relationships/hyperlink" Target="https://academy.datawrapper.de/article/326-why-our-column-and-bar-charts-start-at-zero" TargetMode="External"/><Relationship Id="rId7" Type="http://schemas.openxmlformats.org/officeDocument/2006/relationships/hyperlink" Target="https://urbaninstitute.github.io/graphics-styleguide/#examples" TargetMode="External"/><Relationship Id="rId12" Type="http://schemas.openxmlformats.org/officeDocument/2006/relationships/hyperlink" Target="https://github.com/UrbanInstitute/graphics-styleguide/blob/gh-pages/LICENSE"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xdgov.github.io/data-design-standards/visualizations/stacked-bar-chart" TargetMode="External"/><Relationship Id="rId11" Type="http://schemas.openxmlformats.org/officeDocument/2006/relationships/hyperlink" Target="https://www.ibm.com/design/language/data-visualization/charts" TargetMode="External"/><Relationship Id="rId5" Type="http://schemas.openxmlformats.org/officeDocument/2006/relationships/hyperlink" Target="https://xdgov.github.io/data-design-standards/visualizations/bar-chart" TargetMode="External"/><Relationship Id="rId10" Type="http://schemas.openxmlformats.org/officeDocument/2006/relationships/hyperlink" Target="https://www.data-to-viz.com/caveats.html" TargetMode="External"/><Relationship Id="rId4" Type="http://schemas.openxmlformats.org/officeDocument/2006/relationships/hyperlink" Target="https://blog.datawrapper.de/stacked-column-charts/" TargetMode="External"/><Relationship Id="rId9" Type="http://schemas.openxmlformats.org/officeDocument/2006/relationships/hyperlink" Target="https://github.com/glosophy/CatoDataVizGuidelines/blob/master/PocketStyleBook.pdf"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vis4.net/blog/2012/06/doing-the-line-charts-right/"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llen.io/ww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ibm.com/design/language/data-visualization/charts" TargetMode="External"/><Relationship Id="rId3" Type="http://schemas.openxmlformats.org/officeDocument/2006/relationships/hyperlink" Target="https://doi.org/10.3758/BF03201236" TargetMode="External"/><Relationship Id="rId7" Type="http://schemas.openxmlformats.org/officeDocument/2006/relationships/hyperlink" Target="https://www.data-to-viz.com/caveats.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github.com/glosophy/CatoDataVizGuidelines/blob/master/PocketStyleBook.pdf" TargetMode="External"/><Relationship Id="rId5" Type="http://schemas.openxmlformats.org/officeDocument/2006/relationships/hyperlink" Target="https://urbaninstitute.github.io/graphics-styleguide/#examples" TargetMode="External"/><Relationship Id="rId4" Type="http://schemas.openxmlformats.org/officeDocument/2006/relationships/hyperlink" Target="https://xdgov.github.io/data-design-standards/visualizations/line-graph" TargetMode="External"/><Relationship Id="rId9" Type="http://schemas.openxmlformats.org/officeDocument/2006/relationships/hyperlink" Target="https://github.com/UrbanInstitute/graphics-styleguide/blob/gh-pages/LICENS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s://www.curvediscussion.com/lines-vs-bars/" TargetMode="External"/><Relationship Id="rId3" Type="http://schemas.openxmlformats.org/officeDocument/2006/relationships/hyperlink" Target="https://xdgov.github.io/data-design-standards/visualizations/scatter-plot" TargetMode="External"/><Relationship Id="rId7" Type="http://schemas.openxmlformats.org/officeDocument/2006/relationships/hyperlink" Target="https://urbaninstitute.github.io/graphics-styleguide/#examples"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xdgov.github.io/data-design-standards/visualizations/stacked-bar-chart" TargetMode="External"/><Relationship Id="rId11" Type="http://schemas.openxmlformats.org/officeDocument/2006/relationships/hyperlink" Target="https://www.ibm.com/design/language/data-visualization/charts" TargetMode="External"/><Relationship Id="rId5" Type="http://schemas.openxmlformats.org/officeDocument/2006/relationships/hyperlink" Target="https://xdgov.github.io/data-design-standards/visualizations/bar-chart" TargetMode="External"/><Relationship Id="rId10" Type="http://schemas.openxmlformats.org/officeDocument/2006/relationships/hyperlink" Target="https://www.data-to-viz.com/caveats.html" TargetMode="External"/><Relationship Id="rId4" Type="http://schemas.openxmlformats.org/officeDocument/2006/relationships/hyperlink" Target="https://xdgov.github.io/data-design-standards/visualizations/bubble-chart" TargetMode="External"/><Relationship Id="rId9" Type="http://schemas.openxmlformats.org/officeDocument/2006/relationships/hyperlink" Target="https://github.com/glosophy/CatoDataVizGuidelines/blob/master/PocketStyleBook.pdf"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s://doi.org/10.1038/nmeth.2813" TargetMode="External"/><Relationship Id="rId3" Type="http://schemas.openxmlformats.org/officeDocument/2006/relationships/hyperlink" Target="https://xdgov.github.io/data-design-standards/visualizations/box-and-whisker" TargetMode="External"/><Relationship Id="rId7" Type="http://schemas.openxmlformats.org/officeDocument/2006/relationships/hyperlink" Target="https://www.ibm.com/design/language/data-visualization/charts"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s://www.data-to-viz.com/caveats.html" TargetMode="External"/><Relationship Id="rId5" Type="http://schemas.openxmlformats.org/officeDocument/2006/relationships/hyperlink" Target="https://github.com/glosophy/CatoDataVizGuidelines/blob/master/PocketStyleBook.pdf" TargetMode="External"/><Relationship Id="rId4" Type="http://schemas.openxmlformats.org/officeDocument/2006/relationships/hyperlink" Target="https://urbaninstitute.github.io/graphics-styleguide/#examples"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s://xdgov.github.io/data-design-standards/visualizations/dot-distribution-map" TargetMode="External"/><Relationship Id="rId3" Type="http://schemas.openxmlformats.org/officeDocument/2006/relationships/hyperlink" Target="https://blog.datawrapper.de/choroplethmaps/" TargetMode="External"/><Relationship Id="rId7" Type="http://schemas.openxmlformats.org/officeDocument/2006/relationships/hyperlink" Target="https://xdgov.github.io/data-design-standards/visualizations/proportional-symbol-map" TargetMode="External"/><Relationship Id="rId12" Type="http://schemas.openxmlformats.org/officeDocument/2006/relationships/hyperlink" Target="https://www.ibm.com/design/language/data-visualization/charts"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xdgov.github.io/data-design-standards/visualizations/choropleth-map" TargetMode="External"/><Relationship Id="rId11" Type="http://schemas.openxmlformats.org/officeDocument/2006/relationships/hyperlink" Target="https://www.data-to-viz.com/caveats.html" TargetMode="External"/><Relationship Id="rId5" Type="http://schemas.openxmlformats.org/officeDocument/2006/relationships/hyperlink" Target="https://academy.datawrapper.de/article/140-what-to-consider-when-choosing-colors-for-data-visualization" TargetMode="External"/><Relationship Id="rId10" Type="http://schemas.openxmlformats.org/officeDocument/2006/relationships/hyperlink" Target="https://github.com/glosophy/CatoDataVizGuidelines/blob/master/PocketStyleBook.pdf" TargetMode="External"/><Relationship Id="rId4" Type="http://schemas.openxmlformats.org/officeDocument/2006/relationships/hyperlink" Target="https://blog.datawrapper.de/how-to-choose-a-color-palette-for-choropleth-maps/" TargetMode="External"/><Relationship Id="rId9" Type="http://schemas.openxmlformats.org/officeDocument/2006/relationships/hyperlink" Target="https://urbaninstitute.github.io/graphics-styleguide/#examples"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allen.io/ww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ncdc.noaa.gov/ibtracs/index.php"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cfpub.epa.gov/ghgdata/inventoryexplorer/#allsectors/allsectors/allgas/econsect/al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cfpub.epa.gov/ghgdata/inventoryexplorer/#allsectors/allsectors/allgas/econsect/all"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cfpub.epa.gov/ghgdata/inventoryexplorer/#allsectors/allsectors/allgas/econsect/al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iktok.com/@humphreytalks/video/679827639363446707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trifacta.com/start-wrangling/"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fpub.epa.gov/ghgdata/inventoryexplorer/#allsectors/allsectors/allgas/econsect/all"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cfpub.epa.gov/ghgdata/inventoryexplorer/#allsectors/allsectors/allgas/econsect/all"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visualizingthefuture.github.io/ethics-in-data-viz/"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flowingdata.com/2017/02/09/how-to-spot-visualization-lie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flowingdata.com/2017/02/09/how-to-spot-visualization-lies"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www.newyorker.com/magazine/2021/06/21/when-graphs-are-a-matter-of-life-and-death" TargetMode="External"/><Relationship Id="rId4" Type="http://schemas.openxmlformats.org/officeDocument/2006/relationships/hyperlink" Target="https://www.census.gov/content/dam/Census/library/visualizations/2019/comm/age-of-fathers.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7011ca7ce_4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7011ca7ce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2400"/>
              <a:buFont typeface="Arial"/>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e923a23420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e923a2342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What if this was the chart John Carter reviewed? In this chart, the races with engine blowouts (in red) are contrasted with the races without blowouts (in blue). When the chart includes only the races with blowouts, we don’t have enough context to understand whether there are also races that go well at that temperature. With the full dataset, we see that no races below 65 degrees have gone well. With this additional context, racing at temperatures below 65 degrees can be correctly interpreted as much riskier than races at higher temperatures.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these visualizations actually aren’t really about racing. In truth, this pair of visualizations was constructed as a case study by business professors Brittain and Sitkin in 1990. The data points are actually taken from space shuttle launches and were presented when trying to decide whether to launch the Challenger shuttle, which famously and tragically exploded soon after launch because of a weather-related failure of the O-rings. Sometimes focusing just on one part of the data, even if that is the part you are trying to predict and understand, has disastrous consequences.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and notes from: Hannah Fry, </a:t>
            </a:r>
            <a:r>
              <a:rPr lang="en" u="sng">
                <a:solidFill>
                  <a:srgbClr val="094FAA"/>
                </a:solidFill>
                <a:hlinkClick r:id="rId3">
                  <a:extLst>
                    <a:ext uri="{A12FA001-AC4F-418D-AE19-62706E023703}">
                      <ahyp:hlinkClr xmlns:ahyp="http://schemas.microsoft.com/office/drawing/2018/hyperlinkcolor" val="tx"/>
                    </a:ext>
                  </a:extLst>
                </a:hlinkClick>
              </a:rPr>
              <a:t>“When Graphs Are a Matter of Life and Death,”</a:t>
            </a:r>
            <a:r>
              <a:rPr lang="en">
                <a:solidFill>
                  <a:schemeClr val="dk1"/>
                </a:solidFill>
              </a:rPr>
              <a:t> </a:t>
            </a:r>
            <a:r>
              <a:rPr lang="en" i="1">
                <a:solidFill>
                  <a:schemeClr val="dk1"/>
                </a:solidFill>
              </a:rPr>
              <a:t>New Yorker</a:t>
            </a:r>
            <a:r>
              <a:rPr lang="en">
                <a:solidFill>
                  <a:schemeClr val="dk1"/>
                </a:solidFill>
              </a:rPr>
              <a:t>, June 14, 2021.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Could convert this pair of graphics into an activity with classroom discussion</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“This case study, based on real data, and devised by a pair of clever business professors [Brittain, J. and Sitkin, S.B., 1990], has been shown to students around the world for more than three decades. Most groups presented with the Carter Racing story look at the scattered dots on the graph and decide that the relationship between temperature and engine failure is inconclusive. Almost everyone chooses to race. Almost no one looks at that chart and asks to see the seventeen missing data points—the data from those races which did not end in engine failure.</a:t>
            </a:r>
            <a:endParaRPr/>
          </a:p>
          <a:p>
            <a:pPr marL="0" lvl="0" indent="0" algn="l" rtl="0">
              <a:spcBef>
                <a:spcPts val="0"/>
              </a:spcBef>
              <a:spcAft>
                <a:spcPts val="0"/>
              </a:spcAft>
              <a:buClr>
                <a:schemeClr val="dk1"/>
              </a:buClr>
              <a:buSzPts val="1100"/>
              <a:buFont typeface="Arial"/>
              <a:buNone/>
            </a:pPr>
            <a:r>
              <a:rPr lang="en"/>
              <a:t>As soon as those points are added, however, the terrible risk of a cold race becomes clear. Every race in which the engine behaved properly was conducted when the temperature was higher than sixty-five degrees; every single attempt that occurred in temperatures at or below sixty-five degrees resulted in engine failure. Tomorrow’s race would almost certainly end in catastrophe.</a:t>
            </a:r>
            <a:endParaRPr/>
          </a:p>
          <a:p>
            <a:pPr marL="0" lvl="0" indent="0" algn="l" rtl="0">
              <a:spcBef>
                <a:spcPts val="0"/>
              </a:spcBef>
              <a:spcAft>
                <a:spcPts val="0"/>
              </a:spcAft>
              <a:buNone/>
            </a:pPr>
            <a:r>
              <a:rPr lang="en"/>
              <a:t>One more twist: the points on the graph are real but have nothing to do with auto racing. The first graph contains data compiled the evening before the disastrous launch of the space shuttle Challenger, in 1986. As Diane Vaughn relates in her account of the tragedy, “</a:t>
            </a:r>
            <a:r>
              <a:rPr lang="en" u="sng">
                <a:solidFill>
                  <a:schemeClr val="hlink"/>
                </a:solidFill>
                <a:hlinkClick r:id="rId4"/>
              </a:rPr>
              <a:t>The Challenger Launch Decision</a:t>
            </a:r>
            <a:r>
              <a:rPr lang="en"/>
              <a:t>” (1996), the data were presented at an emergency nasa teleconference, scribbled by hand in a simple table format and hurriedly faxed to the Kennedy Space Center. Some engineers used the chart to argue that the shuttle’s O-rings had malfunctioned in the cold before, and might again. But most of the experts were unconvinced. The chart implicitly defined the scope of relevance—and nobody seems to have asked for additional data points, the ones they couldn’t see. This is why the managers made the tragic decision to go ahead despite the weather. Soon after takeoff, the rubber O-rings leaked, a joint in the solid rocket boosters failed, and the space shuttle </a:t>
            </a:r>
            <a:r>
              <a:rPr lang="en" u="sng">
                <a:solidFill>
                  <a:schemeClr val="hlink"/>
                </a:solidFill>
                <a:hlinkClick r:id="rId5"/>
              </a:rPr>
              <a:t>broke apart</a:t>
            </a:r>
            <a:r>
              <a:rPr lang="en"/>
              <a:t>, killing all seven crew members.”</a:t>
            </a:r>
            <a:endParaRPr/>
          </a:p>
          <a:p>
            <a:pPr marL="0" lvl="0" indent="0" algn="l" rtl="0">
              <a:spcBef>
                <a:spcPts val="0"/>
              </a:spcBef>
              <a:spcAft>
                <a:spcPts val="0"/>
              </a:spcAft>
              <a:buNone/>
            </a:pPr>
            <a:endParaRPr/>
          </a:p>
          <a:p>
            <a:pPr marL="0" lvl="0" indent="0" algn="l" rtl="0">
              <a:spcBef>
                <a:spcPts val="0"/>
              </a:spcBef>
              <a:spcAft>
                <a:spcPts val="0"/>
              </a:spcAft>
              <a:buNone/>
            </a:pPr>
            <a:r>
              <a:rPr lang="en"/>
              <a:t>Example of the importance of missing data</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highlight>
                  <a:srgbClr val="FFFFFF"/>
                </a:highlight>
              </a:rPr>
              <a:t>Brittain, J., &amp; Sitkin, S. B. (1990). Facts, figures, and organizational decisions: Carter racing and quantitative analysis in the organizational behavior classroom. </a:t>
            </a:r>
            <a:r>
              <a:rPr lang="en" i="1">
                <a:solidFill>
                  <a:schemeClr val="dk1"/>
                </a:solidFill>
                <a:highlight>
                  <a:srgbClr val="FFFFFF"/>
                </a:highlight>
              </a:rPr>
              <a:t>Organizational Behavior Teaching Review</a:t>
            </a:r>
            <a:r>
              <a:rPr lang="en">
                <a:solidFill>
                  <a:schemeClr val="dk1"/>
                </a:solidFill>
                <a:highlight>
                  <a:srgbClr val="FFFFFF"/>
                </a:highlight>
              </a:rPr>
              <a:t>, </a:t>
            </a:r>
            <a:r>
              <a:rPr lang="en" i="1">
                <a:solidFill>
                  <a:schemeClr val="dk1"/>
                </a:solidFill>
                <a:highlight>
                  <a:srgbClr val="FFFFFF"/>
                </a:highlight>
              </a:rPr>
              <a:t>14</a:t>
            </a:r>
            <a:r>
              <a:rPr lang="en">
                <a:solidFill>
                  <a:schemeClr val="dk1"/>
                </a:solidFill>
                <a:highlight>
                  <a:srgbClr val="FFFFFF"/>
                </a:highlight>
              </a:rPr>
              <a:t>(1), 62-81.</a:t>
            </a:r>
            <a:endParaRPr sz="1200">
              <a:solidFill>
                <a:schemeClr val="dk1"/>
              </a:solidFill>
            </a:endParaRPr>
          </a:p>
          <a:p>
            <a:pPr marL="0" lvl="0" indent="0" algn="l" rtl="0">
              <a:spcBef>
                <a:spcPts val="0"/>
              </a:spcBef>
              <a:spcAft>
                <a:spcPts val="0"/>
              </a:spcAft>
              <a:buNone/>
            </a:pPr>
            <a:endParaRPr sz="16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f14d79121a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f14d79121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like the John Carter example shows, it is often a complicated blend of visualization type, amount of data, and thoughtful division of the data that shows the most important patterns. While it is tempting to think of the full dataset as showing the most truthful explanation of the relationship between variables, the Simpson’s Paradox actually challenges that idea.</a:t>
            </a:r>
            <a:endParaRPr/>
          </a:p>
          <a:p>
            <a:pPr marL="0" lvl="0" indent="0" algn="l" rtl="0">
              <a:spcBef>
                <a:spcPts val="0"/>
              </a:spcBef>
              <a:spcAft>
                <a:spcPts val="0"/>
              </a:spcAft>
              <a:buNone/>
            </a:pPr>
            <a:endParaRPr/>
          </a:p>
          <a:p>
            <a:pPr marL="0" lvl="0" indent="0" algn="l" rtl="0">
              <a:spcBef>
                <a:spcPts val="0"/>
              </a:spcBef>
              <a:spcAft>
                <a:spcPts val="0"/>
              </a:spcAft>
              <a:buNone/>
            </a:pPr>
            <a:r>
              <a:rPr lang="en"/>
              <a:t>The Simpson’s Paradox is a phenomenon that occurs when the full dataset shows one relationship between two variables, but meaningful subsets of the dataset would should the opposite relationship. Imagine for example that the graphs above explore the correlation between years of experience and a starting salary at a particular place of employment. If you look at the full dataset, there seems to be a logical and appropriate positive correlation between experience and salary. In this example, though, coloring the data points by race shows a hidden pattern in the data that contradicts the global pattern. Within each race, the correlation between experience and salary is actually negative.</a:t>
            </a:r>
            <a:endParaRPr/>
          </a:p>
          <a:p>
            <a:pPr marL="0" lvl="0" indent="0" algn="l" rtl="0">
              <a:spcBef>
                <a:spcPts val="0"/>
              </a:spcBef>
              <a:spcAft>
                <a:spcPts val="0"/>
              </a:spcAft>
              <a:buNone/>
            </a:pPr>
            <a:endParaRPr/>
          </a:p>
          <a:p>
            <a:pPr marL="0" lvl="0" indent="0" algn="l" rtl="0">
              <a:spcBef>
                <a:spcPts val="0"/>
              </a:spcBef>
              <a:spcAft>
                <a:spcPts val="0"/>
              </a:spcAft>
              <a:buNone/>
            </a:pPr>
            <a:r>
              <a:rPr lang="en"/>
              <a:t>With any data visualization project, it is important to let the data themselves drive the visualization. You must explore the dataset thoroughly to uncover these hidden patterns before your create a visualization that may be misleading.</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f2aa14537d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f2aa14537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 part of that process of exploring your data, you should also pay close attention to the variation in the data and be careful when undertaking any process of simplification of that variation. There are a variety of ways we might wish to simplify our data for visualization. In time series charts, there may be weekly or seasonal patterns that create noisy data and get in the way of the main patterns.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maps like the ones shown here, we may want to color regions based on a variable, but the distribution of data in that variable might make it hard to see small changes without additional simplification. The process of simplifying a numerical variable to reduce variation is called “binning,” and it involves splitting up the data points into different groups. You can split the data up into a large or small number of groups, and the way you split the data up can vary a lot.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this series of maps, you can see how different strategies for binning the variable that is mapped to color lead to very different maps and potentially very different conclusions about data trends. There may well be multiple valid approaches to binning for a particular variable, but it is important to understand the implications of binning and to make deliberate choices. You should make selections for visual encodings that match the story the data are telling naturally.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rgbClr val="094FAA"/>
                </a:solidFill>
                <a:hlinkClick r:id="rId3">
                  <a:extLst>
                    <a:ext uri="{A12FA001-AC4F-418D-AE19-62706E023703}">
                      <ahyp:hlinkClr xmlns:ahyp="http://schemas.microsoft.com/office/drawing/2018/hyperlinkcolor" val="tx"/>
                    </a:ext>
                  </a:extLst>
                </a:hlinkClick>
              </a:rPr>
              <a:t>Excel Charts, “The same data, the same map, different stories”</a:t>
            </a:r>
            <a:endParaRPr>
              <a:solidFill>
                <a:srgbClr val="094FAA"/>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3e0848930_0_30624:notes"/>
          <p:cNvSpPr>
            <a:spLocks noGrp="1" noRot="1" noChangeAspect="1"/>
          </p:cNvSpPr>
          <p:nvPr>
            <p:ph type="sldImg" idx="2"/>
          </p:nvPr>
        </p:nvSpPr>
        <p:spPr>
          <a:xfrm>
            <a:off x="397565" y="687049"/>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g53e0848930_0_3062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Clr>
                <a:srgbClr val="000000"/>
              </a:buClr>
              <a:buSzPts val="1100"/>
              <a:buNone/>
            </a:pPr>
            <a:r>
              <a:rPr lang="en"/>
              <a:t>Preparing data in a way that makes sense to our software allows us to produce very powerful analyses and visualizations, but throughout that process, it is crucial to think about the limitations of our data. Numbers are only placeholders for what is really happening in the world, as is beautifully captured by this quote from Giorgia Lupi.</a:t>
            </a:r>
            <a:endParaRPr/>
          </a:p>
          <a:p>
            <a:pPr marL="0" lvl="0" indent="0" algn="l" rtl="0">
              <a:lnSpc>
                <a:spcPct val="100000"/>
              </a:lnSpc>
              <a:spcBef>
                <a:spcPts val="0"/>
              </a:spcBef>
              <a:spcAft>
                <a:spcPts val="0"/>
              </a:spcAft>
              <a:buClr>
                <a:srgbClr val="000000"/>
              </a:buClr>
              <a:buSzPts val="1100"/>
              <a:buNone/>
            </a:pPr>
            <a:endParaRPr/>
          </a:p>
          <a:p>
            <a:pPr marL="0" lvl="0" indent="0" algn="l" rtl="0">
              <a:lnSpc>
                <a:spcPct val="100000"/>
              </a:lnSpc>
              <a:spcBef>
                <a:spcPts val="0"/>
              </a:spcBef>
              <a:spcAft>
                <a:spcPts val="0"/>
              </a:spcAft>
              <a:buClr>
                <a:srgbClr val="000000"/>
              </a:buClr>
              <a:buSzPts val="1100"/>
              <a:buNone/>
            </a:pPr>
            <a:r>
              <a:rPr lang="en"/>
              <a:t>(read quote)</a:t>
            </a:r>
            <a:endParaRPr/>
          </a:p>
        </p:txBody>
      </p:sp>
      <p:sp>
        <p:nvSpPr>
          <p:cNvPr id="942" name="Google Shape;942;g53e0848930_0_30624:notes"/>
          <p:cNvSpPr txBox="1">
            <a:spLocks noGrp="1"/>
          </p:cNvSpPr>
          <p:nvPr>
            <p:ph type="sldNum" idx="12"/>
          </p:nvPr>
        </p:nvSpPr>
        <p:spPr>
          <a:xfrm>
            <a:off x="0" y="0"/>
            <a:ext cx="2934900" cy="2950800"/>
          </a:xfrm>
          <a:prstGeom prst="rect">
            <a:avLst/>
          </a:prstGeom>
          <a:noFill/>
          <a:ln>
            <a:noFill/>
          </a:ln>
        </p:spPr>
        <p:txBody>
          <a:bodyPr spcFirstLastPara="1" wrap="square" lIns="86375" tIns="43175" rIns="86375" bIns="43175"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53e0848930_0_18476:notes"/>
          <p:cNvSpPr>
            <a:spLocks noGrp="1" noRot="1" noChangeAspect="1"/>
          </p:cNvSpPr>
          <p:nvPr>
            <p:ph type="sldImg" idx="2"/>
          </p:nvPr>
        </p:nvSpPr>
        <p:spPr>
          <a:xfrm>
            <a:off x="428625" y="686405"/>
            <a:ext cx="6000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g53e0848930_0_18476: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None/>
            </a:pPr>
            <a:r>
              <a:rPr lang="en" sz="1100"/>
              <a:t>As you’re learning about and creating data visualizations, please keep these words in mind: </a:t>
            </a:r>
            <a:endParaRPr sz="1100"/>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sz="1100"/>
              <a:t>“A chart doesn’t make something true. Data doesn’t make something true. It bends. It shows many things. So keep your eyes open.” </a:t>
            </a:r>
            <a:endParaRPr/>
          </a:p>
          <a:p>
            <a:pPr marL="0" lvl="0" indent="0" algn="l" rtl="0">
              <a:lnSpc>
                <a:spcPct val="100000"/>
              </a:lnSpc>
              <a:spcBef>
                <a:spcPts val="0"/>
              </a:spcBef>
              <a:spcAft>
                <a:spcPts val="0"/>
              </a:spcAft>
              <a:buSzPts val="10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9595d4ae9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9595d4ae9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f398cd9a9d_3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f398cd9a9d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967dd16dcb_0_3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2" name="Google Shape;972;g967dd16dcb_0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dc4eec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dc4eec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Some other original questions:</a:t>
            </a:r>
            <a:endParaRPr>
              <a:solidFill>
                <a:schemeClr val="dk1"/>
              </a:solidFill>
            </a:endParaRPr>
          </a:p>
          <a:p>
            <a:pPr marL="457200" lvl="0" indent="-298450" algn="l" rtl="0">
              <a:lnSpc>
                <a:spcPct val="90000"/>
              </a:lnSpc>
              <a:spcBef>
                <a:spcPts val="0"/>
              </a:spcBef>
              <a:spcAft>
                <a:spcPts val="0"/>
              </a:spcAft>
              <a:buClr>
                <a:schemeClr val="dk1"/>
              </a:buClr>
              <a:buSzPts val="1100"/>
              <a:buChar char="●"/>
            </a:pPr>
            <a:r>
              <a:rPr lang="en">
                <a:solidFill>
                  <a:schemeClr val="dk1"/>
                </a:solidFill>
              </a:rPr>
              <a:t>How well does the tool support multiple types of shareable forms? good reusability?</a:t>
            </a:r>
            <a:endParaRPr>
              <a:solidFill>
                <a:schemeClr val="dk1"/>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e802be122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e802be12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Some other original questions:</a:t>
            </a:r>
            <a:endParaRPr>
              <a:solidFill>
                <a:schemeClr val="dk1"/>
              </a:solidFill>
            </a:endParaRPr>
          </a:p>
          <a:p>
            <a:pPr marL="457200" lvl="0" indent="-298450" algn="l" rtl="0">
              <a:lnSpc>
                <a:spcPct val="90000"/>
              </a:lnSpc>
              <a:spcBef>
                <a:spcPts val="0"/>
              </a:spcBef>
              <a:spcAft>
                <a:spcPts val="0"/>
              </a:spcAft>
              <a:buClr>
                <a:schemeClr val="dk1"/>
              </a:buClr>
              <a:buSzPts val="1100"/>
              <a:buChar char="●"/>
            </a:pPr>
            <a:r>
              <a:rPr lang="en">
                <a:solidFill>
                  <a:schemeClr val="dk1"/>
                </a:solidFill>
              </a:rPr>
              <a:t>How well does the tool support multiple types of shareable forms? good reusability?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7011ca7ce_4_11:notes"/>
          <p:cNvSpPr>
            <a:spLocks noGrp="1" noRot="1" noChangeAspect="1"/>
          </p:cNvSpPr>
          <p:nvPr>
            <p:ph type="sldImg" idx="2"/>
          </p:nvPr>
        </p:nvSpPr>
        <p:spPr>
          <a:xfrm>
            <a:off x="428625" y="686405"/>
            <a:ext cx="6000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f7011ca7ce_4_11: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t>
            </a:r>
            <a:r>
              <a:rPr lang="en" sz="1050" u="sng">
                <a:solidFill>
                  <a:srgbClr val="094FAA"/>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Iraq’s bloody toll</a:t>
            </a:r>
            <a:r>
              <a:rPr lang="en" sz="1050">
                <a:solidFill>
                  <a:srgbClr val="3C4043"/>
                </a:solidFill>
                <a:highlight>
                  <a:srgbClr val="FFFFFF"/>
                </a:highlight>
                <a:latin typeface="Roboto"/>
                <a:ea typeface="Roboto"/>
                <a:cs typeface="Roboto"/>
                <a:sym typeface="Roboto"/>
              </a:rPr>
              <a:t>”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Rainbow blood flow visualizations - see slide later on - physicians using rainbow color scale made more wrong determinations</a:t>
            </a:r>
            <a:endParaRPr>
              <a:solidFill>
                <a:schemeClr val="dk1"/>
              </a:solidFill>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224504630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f22450463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9595d4ae9e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9595d4ae9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 crediting collaborators is important to an ethical approach to labor in data visualization and is also emphasized throughout the </a:t>
            </a:r>
            <a:r>
              <a:rPr lang="en" u="sng">
                <a:solidFill>
                  <a:srgbClr val="094FAA"/>
                </a:solidFill>
                <a:hlinkClick r:id="rId3">
                  <a:extLst>
                    <a:ext uri="{A12FA001-AC4F-418D-AE19-62706E023703}">
                      <ahyp:hlinkClr xmlns:ahyp="http://schemas.microsoft.com/office/drawing/2018/hyperlinkcolor" val="tx"/>
                    </a:ext>
                  </a:extLst>
                </a:hlinkClick>
              </a:rPr>
              <a:t>Ethics in Data Visualization module</a:t>
            </a:r>
            <a:r>
              <a:rPr lang="en">
                <a:solidFill>
                  <a:schemeClr val="dk1"/>
                </a:solidFill>
              </a:rPr>
              <a:t>.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9595d4ae9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9595d4ae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67dd16dcb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may have heard of 508 compliance, which is just one of the many rules around web accessibility that is likely in place at your institution. Some key ways to make a visualization accessible and be in compliance is to add alternative text to graphics, which explains what is being displayed in the graphic; use accessible and easy to read fonts; provide the raw data for reference in a table; use built-in style settings, such as heading levels; and make sure that there is a high enough contrast in colors so that visualization and text on the visualization are readable. </a:t>
            </a:r>
            <a:endParaRPr/>
          </a:p>
          <a:p>
            <a:pPr marL="0" lvl="0" indent="0" algn="l" rtl="0">
              <a:spcBef>
                <a:spcPts val="0"/>
              </a:spcBef>
              <a:spcAft>
                <a:spcPts val="0"/>
              </a:spcAft>
              <a:buNone/>
            </a:pPr>
            <a:endParaRPr/>
          </a:p>
          <a:p>
            <a:pPr marL="0" lvl="0" indent="0" algn="l" rtl="0">
              <a:spcBef>
                <a:spcPts val="0"/>
              </a:spcBef>
              <a:spcAft>
                <a:spcPts val="0"/>
              </a:spcAft>
              <a:buNone/>
            </a:pPr>
            <a:r>
              <a:rPr lang="en"/>
              <a:t>It is </a:t>
            </a:r>
            <a:r>
              <a:rPr lang="en" i="1"/>
              <a:t>always </a:t>
            </a:r>
            <a:r>
              <a:rPr lang="en"/>
              <a:t>easier to design for accessibility from the beginning rather than try to retroactively change a visualization to be more accessible. </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Accessibility is also an ethical issue - does the visualization empower the audience? Related content is available in the </a:t>
            </a:r>
            <a:r>
              <a:rPr lang="en" u="sng">
                <a:solidFill>
                  <a:srgbClr val="094FAA"/>
                </a:solidFill>
                <a:hlinkClick r:id="rId3">
                  <a:extLst>
                    <a:ext uri="{A12FA001-AC4F-418D-AE19-62706E023703}">
                      <ahyp:hlinkClr xmlns:ahyp="http://schemas.microsoft.com/office/drawing/2018/hyperlinkcolor" val="tx"/>
                    </a:ext>
                  </a:extLst>
                </a:hlinkClick>
              </a:rPr>
              <a:t>Ethics in Data Visualization module</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[On click table disappears as demonstration that you can have a table in an online document but make the font color blend with the background if you’re worried about aesthetics or space, a screen reader will still be able to pick it up]</a:t>
            </a:r>
            <a:endParaRPr/>
          </a:p>
          <a:p>
            <a:pPr marL="0" lvl="0" indent="0" algn="l" rtl="0">
              <a:spcBef>
                <a:spcPts val="0"/>
              </a:spcBef>
              <a:spcAft>
                <a:spcPts val="0"/>
              </a:spcAft>
              <a:buClr>
                <a:schemeClr val="dk1"/>
              </a:buClr>
              <a:buSzPts val="1100"/>
              <a:buFont typeface="Arial"/>
              <a:buNone/>
            </a:pPr>
            <a:endParaRPr/>
          </a:p>
        </p:txBody>
      </p:sp>
      <p:sp>
        <p:nvSpPr>
          <p:cNvPr id="1021" name="Google Shape;1021;g967dd16dcb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eb3f1366dd_12_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also important to design for color vision deficiency. For example, when creating line charts, make sure that the lines are distinguishable by both color </a:t>
            </a:r>
            <a:r>
              <a:rPr lang="en" i="1"/>
              <a:t>and </a:t>
            </a:r>
            <a:r>
              <a:rPr lang="en"/>
              <a:t>point shape.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This screenshot of a color palette shows how different types of color vision deficiency can make an impact on what the reader of a visualization sees.</a:t>
            </a:r>
            <a:endParaRPr/>
          </a:p>
          <a:p>
            <a:pPr marL="0" lvl="0" indent="0" algn="l" rtl="0">
              <a:spcBef>
                <a:spcPts val="0"/>
              </a:spcBef>
              <a:spcAft>
                <a:spcPts val="0"/>
              </a:spcAft>
              <a:buNone/>
            </a:pPr>
            <a:endParaRPr/>
          </a:p>
        </p:txBody>
      </p:sp>
      <p:sp>
        <p:nvSpPr>
          <p:cNvPr id="1030" name="Google Shape;1030;geb3f1366dd_12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eb3f1366dd_12_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writing alternative text, or alt text, be sure to make it descriptive. Cover the type of chart, the type of data, and why that data is included in the chart. Be sure to include a link to the data source somewhere in the text of the visualization. </a:t>
            </a:r>
            <a:endParaRPr/>
          </a:p>
        </p:txBody>
      </p:sp>
      <p:sp>
        <p:nvSpPr>
          <p:cNvPr id="1041" name="Google Shape;1041;geb3f1366dd_12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eb3f1366dd_12_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While we won’t get into these here, there are also other ways of visualizing that do not rely on sight. For example, sonification converts graphics to sound and is one way that charts and trends in data can be communicated. Braille can also be a method of sharing visualizations, along with physicalization, which is essentially physical data representations. While none of these are perfect approaches, they provide ways to think about data visualization outside of just 2D charts. </a:t>
            </a:r>
            <a:endParaRPr/>
          </a:p>
        </p:txBody>
      </p:sp>
      <p:sp>
        <p:nvSpPr>
          <p:cNvPr id="1048" name="Google Shape;1048;geb3f1366dd_12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53e0848930_0_24625:notes"/>
          <p:cNvSpPr>
            <a:spLocks noGrp="1" noRot="1" noChangeAspect="1"/>
          </p:cNvSpPr>
          <p:nvPr>
            <p:ph type="sldImg" idx="2"/>
          </p:nvPr>
        </p:nvSpPr>
        <p:spPr>
          <a:xfrm>
            <a:off x="428625" y="686405"/>
            <a:ext cx="6000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4" name="Google Shape;1054;g53e0848930_0_24625: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None/>
            </a:pPr>
            <a:r>
              <a:rPr lang="en"/>
              <a:t>These are a few resources to help when designing for accessibility, including the WCAG requirements, a couple of color contrast checkers, and a couple of resources for designing for accessibility in Excel and Tableau.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f2245046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f22450463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Reproducibility means that a research or data analysis project has been designed so that it can be precisely regenerated from start to finish with exactly the same result each time. While reproducibility is increasingly important to the design of research projects, in part because of the changing standards of the research community and the </a:t>
            </a:r>
            <a:r>
              <a:rPr lang="en">
                <a:solidFill>
                  <a:schemeClr val="dk1"/>
                </a:solidFill>
              </a:rPr>
              <a:t>requirements</a:t>
            </a:r>
            <a:r>
              <a:rPr lang="en"/>
              <a:t> funding organizations, reproducibility should also be built into the design of visualizations from the beginning of the project. In this lecture we will cover the basics of reproducibility for both data analysis projects and for visualizations that result from those projects.</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4c9dee30c_4_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Many of the reasons to create reproducible research projects apply to data visualizations themselves.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Reproducibility promotes transparency of the sources, analysis process, and design choices that go into a data visualization. Transparency helps empower visualization users to understand how the visualization was produced and what conclusions it supports.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are also practical reasons to approach data visualization with reproducibility in mind. A reproducible visualization design process makes it easier both to recreate the same figure over again and also to create variations of that figure that all have a similar style. While this can save the visualization creator time, it also promotes a consistent style across figures, which makes it easier for users to learn how to read the visualizations as a group and may improve comparisons across visualizations.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Designing visualizations such that they are reproducible can make it slightly harder to customize those visualizations, however. For example, manually adding or moving chart elements like labels and annotations can happen based on expert review of the data trends and the design sense of the visualization creator. That part of the work may be more challenging to incorporate into a reproducible workflow.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(Transparency is also an ethical issue - is your analysis process open for others to review? Related content is available in the</a:t>
            </a:r>
            <a:r>
              <a:rPr lang="en">
                <a:solidFill>
                  <a:srgbClr val="094FAA"/>
                </a:solidFill>
              </a:rPr>
              <a:t> </a:t>
            </a:r>
            <a:r>
              <a:rPr lang="en" u="sng">
                <a:solidFill>
                  <a:srgbClr val="094FAA"/>
                </a:solidFill>
                <a:hlinkClick r:id="rId3">
                  <a:extLst>
                    <a:ext uri="{A12FA001-AC4F-418D-AE19-62706E023703}">
                      <ahyp:hlinkClr xmlns:ahyp="http://schemas.microsoft.com/office/drawing/2018/hyperlinkcolor" val="tx"/>
                    </a:ext>
                  </a:extLst>
                </a:hlinkClick>
              </a:rPr>
              <a:t>Ethics in Data Visualization module</a:t>
            </a:r>
            <a:r>
              <a:rPr lang="en">
                <a:solidFill>
                  <a:schemeClr val="dk1"/>
                </a:solidFill>
              </a:rPr>
              <a:t>.)</a:t>
            </a:r>
            <a:endParaRPr/>
          </a:p>
        </p:txBody>
      </p:sp>
      <p:sp>
        <p:nvSpPr>
          <p:cNvPr id="1071" name="Google Shape;1071;ge4c9dee30c_4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f7011ca7ce_4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f7011ca7ce_4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eb3f1366d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eb3f1366d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checklist covers the major steps for creating a reproducible visualization.</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eda0c25fd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eda0c25fd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step, organizing your project, relates to reproducibility because it ensures that anyone trying to reproduce your work (including yourself!) can make sense of the project files and steps. Various systems for organizing project files exist, including the TIER Protocol, but the most important thing is to be consistent. Additional best practices can offer advice when there are different options for organizing the project.</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bff571c3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bff571c3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a data visualization project, you may work with multiple datasets, or multiple versions of the same dataset. The original dataset, sometimes called the “raw” data, might be something you create yourself, or you may have gotten it from someone else.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For reproducible data visualization (and for general data use best practices), it is important to generate a full citation for any dataset you obtain from another source. There are various styles for data citation, but no matter what style you use, it is crucial to find and include a persistent unique identifier for the dataset from wherever it has been published - for example, a “digital object identifier” of DOI. Website URLs can change over time, so you want to make sure you can always track the raw data back to its original source.</a:t>
            </a:r>
            <a:endParaRPr/>
          </a:p>
          <a:p>
            <a:pPr marL="0" lvl="0" indent="0" algn="l" rtl="0">
              <a:spcBef>
                <a:spcPts val="0"/>
              </a:spcBef>
              <a:spcAft>
                <a:spcPts val="0"/>
              </a:spcAft>
              <a:buNone/>
            </a:pPr>
            <a:endParaRPr/>
          </a:p>
          <a:p>
            <a:pPr marL="0" lvl="0" indent="0" algn="l" rtl="0">
              <a:spcBef>
                <a:spcPts val="0"/>
              </a:spcBef>
              <a:spcAft>
                <a:spcPts val="0"/>
              </a:spcAft>
              <a:buNone/>
            </a:pPr>
            <a:r>
              <a:rPr lang="en"/>
              <a:t>Whether you obtain the data from another source or create the data yourself, you must also fully document the data (both the raw data and any processed versions of the data). Again, there are different styles of documentation for data, but it is important that the basic properties of the data and all of the fields in the data set are fully documented. Proper interpretation of a visualization is based on understanding exactly how the data used in the visualization were created.</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ebff571c3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ebff571c3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 data visualization project commonly includes additional data cleaning and processing. The original datasets may be in the wrong format or structure for the data visualization software, or the data may need additional analysis, filtering, or aggregation before it can be visualized.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Scripting or programming languages, like Python, R, JavaScript, or UNIX Shell scripting, are common ways of ensuring that a data project is reproducible. These languages are often powerful enough to be able to accomplish every step of the data cleaning and analysis workflow. Using scripting languages instead of manually cleaning data means that the code serves as the record of the analysis, and reproducing the project won’t rely on another person having to decipher a researcher’s notes or publications to figure out exactly what was done.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make sure that the project is fully reproducible, you should use a scripting language to accomplish all tasks in the project. It is also best practice to leave your raw data in its original form. Any cleaning steps you undertake should create a new dataset instead of overwriting the original. Finally, to make sure the scripts can be used for a long time, include additional documentation where the code is not self explanatory, and make sure you capture the exact versions of the tools you’re using to run the script.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e4c9dee30c_4_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that different scripting languages have different features. One thing to consider is whether the tool you’re using is freely available or not. While using proprietary tools might be fine if you are reproducing your own code, it does make it harder for others to reproduce your work, and you may also lose access to those tools if you leave your institution or place of business.</a:t>
            </a:r>
            <a:endParaRPr/>
          </a:p>
        </p:txBody>
      </p:sp>
      <p:sp>
        <p:nvSpPr>
          <p:cNvPr id="1104" name="Google Shape;1104;ge4c9dee30c_4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da0c25fd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da0c25f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you’re unable to script all of the work you are doing, you can manually document your steps. This should be as thorough as possible. Include the tool version, the data cleaning and analysis steps you took, and the chart creation steps. Excellent documentation may include screenshots and intermediate versions of the datasets and visualizations. Imagine you’re trying to help a future member of your lab - or even a family member - redo exactly what you did to create the visualization. </a:t>
            </a:r>
            <a:endParaRPr/>
          </a:p>
          <a:p>
            <a:pPr marL="0" lvl="0" indent="0" algn="l" rtl="0">
              <a:spcBef>
                <a:spcPts val="0"/>
              </a:spcBef>
              <a:spcAft>
                <a:spcPts val="0"/>
              </a:spcAft>
              <a:buNone/>
            </a:pPr>
            <a:endParaRPr/>
          </a:p>
          <a:p>
            <a:pPr marL="0" lvl="0" indent="0" algn="l" rtl="0">
              <a:spcBef>
                <a:spcPts val="0"/>
              </a:spcBef>
              <a:spcAft>
                <a:spcPts val="0"/>
              </a:spcAft>
              <a:buNone/>
            </a:pPr>
            <a:r>
              <a:rPr lang="en"/>
              <a:t>Don’t rely on the methods section of a publication to be sufficient for reproducibility - it is very difficult to include enough detail in a publication for someone else to truly reproduce a project, and methods sections seldom cover the creation of the visualization.</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eda0c25fd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eda0c25fd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ebff571c3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ebff571c3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you should make sure to share everything related to your project with the public. There are a variety of platforms that make it easy to share projects, from OSF to Figshare to GitHub. Different platforms have different features and different intended audiences, so it’s important to consider what will work best for you, for the kind of project you’re doing, and for the community that will need to find and reuse your work.</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9595d4ae9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9595d4ae9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learn about data visualization, it should become apparent that each visualization is a product of a variety of choices made by creators of the dataset and the visualization itself. For every component of the visualization, there are alternatives to how it could have been generated, organized, described, or styled. When you try to understand what it is possible to learn from a visualization, you need to approach the visualization with a critical eye, comparing the visualization as it is with what you know about the alternative choices that could have been made. You may not know the full story of how a visualization was created, but in every visualization there are clues to how it was created that can inform your decision about how to interpret what you see.</a:t>
            </a:r>
            <a:endParaRPr/>
          </a:p>
          <a:p>
            <a:pPr marL="0" lvl="0" indent="0" algn="l" rtl="0">
              <a:spcBef>
                <a:spcPts val="0"/>
              </a:spcBef>
              <a:spcAft>
                <a:spcPts val="0"/>
              </a:spcAft>
              <a:buNone/>
            </a:pPr>
            <a:endParaRPr/>
          </a:p>
          <a:p>
            <a:pPr marL="0" lvl="0" indent="0" algn="l" rtl="0">
              <a:spcBef>
                <a:spcPts val="0"/>
              </a:spcBef>
              <a:spcAft>
                <a:spcPts val="0"/>
              </a:spcAft>
              <a:buNone/>
            </a:pPr>
            <a:r>
              <a:rPr lang="en"/>
              <a:t>See also: Materials from Alberto Cairo’s </a:t>
            </a:r>
            <a:r>
              <a:rPr lang="en" u="sng">
                <a:solidFill>
                  <a:srgbClr val="094FAA"/>
                </a:solidFill>
                <a:hlinkClick r:id="rId3">
                  <a:extLst>
                    <a:ext uri="{A12FA001-AC4F-418D-AE19-62706E023703}">
                      <ahyp:hlinkClr xmlns:ahyp="http://schemas.microsoft.com/office/drawing/2018/hyperlinkcolor" val="tx"/>
                    </a:ext>
                  </a:extLst>
                </a:hlinkClick>
              </a:rPr>
              <a:t>Visual Trumpery tour</a:t>
            </a:r>
            <a:r>
              <a:rPr lang="en"/>
              <a:t> (</a:t>
            </a:r>
            <a:r>
              <a:rPr lang="en" u="sng">
                <a:solidFill>
                  <a:srgbClr val="094FAA"/>
                </a:solidFill>
                <a:hlinkClick r:id="rId4">
                  <a:extLst>
                    <a:ext uri="{A12FA001-AC4F-418D-AE19-62706E023703}">
                      <ahyp:hlinkClr xmlns:ahyp="http://schemas.microsoft.com/office/drawing/2018/hyperlinkcolor" val="tx"/>
                    </a:ext>
                  </a:extLst>
                </a:hlinkClick>
              </a:rPr>
              <a:t>Visual Trumpery readings</a:t>
            </a:r>
            <a:r>
              <a:rPr lang="en"/>
              <a:t>)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92028dfdc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92028dfd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3C4043"/>
                </a:solidFill>
                <a:highlight>
                  <a:schemeClr val="lt1"/>
                </a:highlight>
              </a:rPr>
              <a:t>More content on the importance of ethical data collection, processing, and visualization is available in the </a:t>
            </a:r>
            <a:r>
              <a:rPr lang="en" u="sng">
                <a:solidFill>
                  <a:srgbClr val="094FAA"/>
                </a:solidFill>
                <a:highlight>
                  <a:schemeClr val="lt1"/>
                </a:highlight>
                <a:hlinkClick r:id="rId3">
                  <a:extLst>
                    <a:ext uri="{A12FA001-AC4F-418D-AE19-62706E023703}">
                      <ahyp:hlinkClr xmlns:ahyp="http://schemas.microsoft.com/office/drawing/2018/hyperlinkcolor" val="tx"/>
                    </a:ext>
                  </a:extLst>
                </a:hlinkClick>
              </a:rPr>
              <a:t>Ethics in Data Visualization module</a:t>
            </a:r>
            <a:r>
              <a:rPr lang="en">
                <a:solidFill>
                  <a:srgbClr val="3C4043"/>
                </a:solidFill>
                <a:highlight>
                  <a:schemeClr val="lt1"/>
                </a:highlight>
              </a:rPr>
              <a:t>. </a:t>
            </a:r>
            <a:endParaRPr>
              <a:solidFill>
                <a:srgbClr val="3C4043"/>
              </a:solidFill>
              <a:highlight>
                <a:schemeClr val="lt1"/>
              </a:highlight>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f7011ca7ce_4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f7011ca7ce_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f80253d5b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f80253d5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step to approaching a visualization with a critical eye is to understand the original context of the visualization. </a:t>
            </a:r>
            <a:endParaRPr/>
          </a:p>
          <a:p>
            <a:pPr marL="0" lvl="0" indent="0" algn="l" rtl="0">
              <a:spcBef>
                <a:spcPts val="0"/>
              </a:spcBef>
              <a:spcAft>
                <a:spcPts val="0"/>
              </a:spcAft>
              <a:buNone/>
            </a:pPr>
            <a:endParaRPr/>
          </a:p>
          <a:p>
            <a:pPr marL="0" lvl="0" indent="0" algn="l" rtl="0">
              <a:spcBef>
                <a:spcPts val="0"/>
              </a:spcBef>
              <a:spcAft>
                <a:spcPts val="0"/>
              </a:spcAft>
              <a:buNone/>
            </a:pPr>
            <a:r>
              <a:rPr lang="en"/>
              <a:t>Firs, there is where the visualization was originally published. When visualizations are designed, they are often made to work well in a particular publication medium, like a print publication vs. a web site. </a:t>
            </a:r>
            <a:endParaRPr/>
          </a:p>
          <a:p>
            <a:pPr marL="0" lvl="0" indent="0" algn="l" rtl="0">
              <a:spcBef>
                <a:spcPts val="0"/>
              </a:spcBef>
              <a:spcAft>
                <a:spcPts val="0"/>
              </a:spcAft>
              <a:buNone/>
            </a:pPr>
            <a:endParaRPr/>
          </a:p>
          <a:p>
            <a:pPr marL="0" lvl="0" indent="0" algn="l" rtl="0">
              <a:spcBef>
                <a:spcPts val="0"/>
              </a:spcBef>
              <a:spcAft>
                <a:spcPts val="0"/>
              </a:spcAft>
              <a:buNone/>
            </a:pPr>
            <a:r>
              <a:rPr lang="en"/>
              <a:t>They may also be designed for a specific intended audience, which can affect the type of the chart, </a:t>
            </a:r>
            <a:r>
              <a:rPr lang="en">
                <a:solidFill>
                  <a:schemeClr val="dk1"/>
                </a:solidFill>
              </a:rPr>
              <a:t>the style of the chart, </a:t>
            </a:r>
            <a:r>
              <a:rPr lang="en"/>
              <a:t>the terminology used for the text, etc.  As part of that design work, the designer may have simplified the visualization, or focused in on a small part of the story.</a:t>
            </a:r>
            <a:endParaRPr/>
          </a:p>
          <a:p>
            <a:pPr marL="0" lvl="0" indent="0" algn="l" rtl="0">
              <a:spcBef>
                <a:spcPts val="0"/>
              </a:spcBef>
              <a:spcAft>
                <a:spcPts val="0"/>
              </a:spcAft>
              <a:buNone/>
            </a:pPr>
            <a:endParaRPr/>
          </a:p>
          <a:p>
            <a:pPr marL="0" lvl="0" indent="0" algn="l" rtl="0">
              <a:spcBef>
                <a:spcPts val="0"/>
              </a:spcBef>
              <a:spcAft>
                <a:spcPts val="0"/>
              </a:spcAft>
              <a:buNone/>
            </a:pPr>
            <a:r>
              <a:rPr lang="en"/>
              <a:t>The visualization may also have been embedded within a context that provided extra details. There may have been additional information in the surrounding documentation, or</a:t>
            </a:r>
            <a:r>
              <a:rPr lang="en">
                <a:solidFill>
                  <a:schemeClr val="dk1"/>
                </a:solidFill>
              </a:rPr>
              <a:t> the visualization could have been part of a series of visualizations that all work together to explain trends in the data.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context of the visualization helps you understand what the original goal of the visualization might have been, and it can help explain why certain parts of the story are emphasized in a particular way. It could even be the case that the original context reveals a bias that is influencing the design of the chart, and we’ll return to that topic shortly.</a:t>
            </a: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Additional possible examples: </a:t>
            </a:r>
            <a:endParaRPr/>
          </a:p>
          <a:p>
            <a:pPr marL="457200" lvl="0" indent="-298450" algn="l" rtl="0">
              <a:spcBef>
                <a:spcPts val="0"/>
              </a:spcBef>
              <a:spcAft>
                <a:spcPts val="0"/>
              </a:spcAft>
              <a:buSzPts val="1100"/>
              <a:buChar char="●"/>
            </a:pPr>
            <a:r>
              <a:rPr lang="en" u="sng">
                <a:solidFill>
                  <a:srgbClr val="094FAA"/>
                </a:solidFill>
                <a:hlinkClick r:id="rId3">
                  <a:extLst>
                    <a:ext uri="{A12FA001-AC4F-418D-AE19-62706E023703}">
                      <ahyp:hlinkClr xmlns:ahyp="http://schemas.microsoft.com/office/drawing/2018/hyperlinkcolor" val="tx"/>
                    </a:ext>
                  </a:extLst>
                </a:hlinkClick>
              </a:rPr>
              <a:t>Mona Chalabi instagram</a:t>
            </a:r>
            <a:r>
              <a:rPr lang="en"/>
              <a:t> - has to be visual, has to fit in a square</a:t>
            </a:r>
            <a:endParaRPr/>
          </a:p>
          <a:p>
            <a:pPr marL="457200" lvl="0" indent="-298450" algn="l" rtl="0">
              <a:spcBef>
                <a:spcPts val="0"/>
              </a:spcBef>
              <a:spcAft>
                <a:spcPts val="0"/>
              </a:spcAft>
              <a:buSzPts val="1100"/>
              <a:buChar char="●"/>
            </a:pPr>
            <a:r>
              <a:rPr lang="en"/>
              <a:t>Science communication - doing something for a public audience, as opposed to a scientific one (“the clothes charts wear”)</a:t>
            </a:r>
            <a:endParaRPr/>
          </a:p>
          <a:p>
            <a:pPr marL="457200" lvl="0" indent="-298450" algn="l" rtl="0">
              <a:spcBef>
                <a:spcPts val="0"/>
              </a:spcBef>
              <a:spcAft>
                <a:spcPts val="0"/>
              </a:spcAft>
              <a:buSzPts val="1100"/>
              <a:buChar char="●"/>
            </a:pPr>
            <a:r>
              <a:rPr lang="en"/>
              <a:t>Ocean data? Climate change?</a:t>
            </a:r>
            <a:endParaRPr/>
          </a:p>
          <a:p>
            <a:pPr marL="457200" lvl="0" indent="-298450" algn="l" rtl="0">
              <a:spcBef>
                <a:spcPts val="0"/>
              </a:spcBef>
              <a:spcAft>
                <a:spcPts val="0"/>
              </a:spcAft>
              <a:buSzPts val="1100"/>
              <a:buChar char="●"/>
            </a:pPr>
            <a:r>
              <a:rPr lang="en"/>
              <a:t>COVID - maybe even Mona Chalabi’s COVID visualizations vs. scientific article</a:t>
            </a:r>
            <a:endParaRPr/>
          </a:p>
          <a:p>
            <a:pPr marL="457200" lvl="0" indent="-298450" algn="l" rtl="0">
              <a:spcBef>
                <a:spcPts val="0"/>
              </a:spcBef>
              <a:spcAft>
                <a:spcPts val="0"/>
              </a:spcAft>
              <a:buSzPts val="1100"/>
              <a:buChar char="●"/>
            </a:pPr>
            <a:r>
              <a:rPr lang="en"/>
              <a:t>Can affect: chart choice, amount of detail displayed, labels you use/explanatory text</a:t>
            </a:r>
            <a:endParaRPr/>
          </a:p>
          <a:p>
            <a:pPr marL="457200" lvl="0" indent="-298450" algn="l" rtl="0">
              <a:spcBef>
                <a:spcPts val="0"/>
              </a:spcBef>
              <a:spcAft>
                <a:spcPts val="0"/>
              </a:spcAft>
              <a:buSzPts val="1100"/>
              <a:buChar char="●"/>
            </a:pPr>
            <a:r>
              <a:rPr lang="en"/>
              <a:t>“</a:t>
            </a:r>
            <a:r>
              <a:rPr lang="en" u="sng">
                <a:solidFill>
                  <a:srgbClr val="094FAA"/>
                </a:solidFill>
                <a:hlinkClick r:id="rId4">
                  <a:extLst>
                    <a:ext uri="{A12FA001-AC4F-418D-AE19-62706E023703}">
                      <ahyp:hlinkClr xmlns:ahyp="http://schemas.microsoft.com/office/drawing/2018/hyperlinkcolor" val="tx"/>
                    </a:ext>
                  </a:extLst>
                </a:hlinkClick>
              </a:rPr>
              <a:t>How Not to Visualize Like a Racist</a:t>
            </a:r>
            <a:r>
              <a:rPr lang="en"/>
              <a:t>” (bar vs. donut because of audience preference)</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Where is it located? (on a website, in a report, on social media) Who was the audience for that original location?</a:t>
            </a:r>
            <a:endParaRPr/>
          </a:p>
          <a:p>
            <a:pPr marL="457200" lvl="0" indent="-298450" algn="l" rtl="0">
              <a:spcBef>
                <a:spcPts val="0"/>
              </a:spcBef>
              <a:spcAft>
                <a:spcPts val="0"/>
              </a:spcAft>
              <a:buSzPts val="1100"/>
              <a:buChar char="-"/>
            </a:pPr>
            <a:r>
              <a:rPr lang="en"/>
              <a:t>The reason why this is important: it will indicate if the visualization is leaning a certain way, focusing on something relevant to that audience, or indicate why the medium was chosen</a:t>
            </a:r>
            <a:endParaRPr/>
          </a:p>
          <a:p>
            <a:pPr marL="914400" lvl="1" indent="-298450" algn="l" rtl="0">
              <a:spcBef>
                <a:spcPts val="0"/>
              </a:spcBef>
              <a:spcAft>
                <a:spcPts val="0"/>
              </a:spcAft>
              <a:buSzPts val="1100"/>
              <a:buChar char="-"/>
            </a:pPr>
            <a:r>
              <a:rPr lang="en"/>
              <a:t>We tell people to think about your audience, but sometimes visualization creators have a bias or an agenda that might suggest additional scrutiny when looking at a chart</a:t>
            </a:r>
            <a:endParaRPr/>
          </a:p>
          <a:p>
            <a:pPr marL="914400" lvl="1" indent="-298450" algn="l" rtl="0">
              <a:spcBef>
                <a:spcPts val="0"/>
              </a:spcBef>
              <a:spcAft>
                <a:spcPts val="0"/>
              </a:spcAft>
              <a:buSzPts val="1100"/>
              <a:buChar char="-"/>
            </a:pPr>
            <a:r>
              <a:rPr lang="en"/>
              <a:t>Thinking about unintended audience can help illuminate messages that might be misconstrued, wider implications of the chart</a:t>
            </a:r>
            <a:endParaRPr/>
          </a:p>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f398cd9a9d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f398cd9a9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Here is an example of a way that audience can influence the design of a visualization. Take a look at the infographic shown here. The dataset is carbon emissions by nation (both total emissions and per capita emissions). The visualization was originally published in a magazine called Miller-McCune, which reported on issues of social and environmental justice. For a publication venue like a magazine, graphics often need to be a bit flashier and more engaging than you might expect in a publication more oriented to the scientific community. In these case, the visualization plays off the idea of “carbon footprint” by arranging the data visualization into the shape of footprints.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contrast to that style, a similar dataset visualized for the scientific community might take a more generic approach, using a common visualization type like a map and using a simple visual encoding like color to represent the data. The map is also much simpler than the infographic in that it has no additional labeling or explanation.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When you see a visualization, you should look for clues about the original context. You can see if there is a note on the chart somewhere about where it was published or who the creator was. You can even do an internet search for the title of the visualization or a reverse image search to try to find the original place where the image was published. Visualizations are very easy to take out of context, appearing in a tweet or a news clip without giving the audience much of an opportunity to form their own understanding of what they say. Before you take the visualization at face value, make sure you understand where it came from and who it was designed for.</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f398cd9a9d_4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f398cd9a9d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a:t>
            </a:r>
            <a:r>
              <a:rPr lang="en">
                <a:solidFill>
                  <a:schemeClr val="dk1"/>
                </a:solidFill>
              </a:rPr>
              <a:t>Datassist, “</a:t>
            </a:r>
            <a:r>
              <a:rPr lang="en" u="sng">
                <a:solidFill>
                  <a:srgbClr val="094FAA"/>
                </a:solidFill>
                <a:hlinkClick r:id="rId3">
                  <a:extLst>
                    <a:ext uri="{A12FA001-AC4F-418D-AE19-62706E023703}">
                      <ahyp:hlinkClr xmlns:ahyp="http://schemas.microsoft.com/office/drawing/2018/hyperlinkcolor" val="tx"/>
                    </a:ext>
                  </a:extLst>
                </a:hlinkClick>
              </a:rPr>
              <a:t>How Not to Visualize Like a Racist</a:t>
            </a:r>
            <a:r>
              <a:rPr lang="en">
                <a:solidFill>
                  <a:schemeClr val="dk1"/>
                </a:solidFill>
              </a:rPr>
              <a:t>”</a:t>
            </a:r>
            <a:endParaRPr sz="800"/>
          </a:p>
          <a:p>
            <a:pPr marL="0" lvl="0" indent="0" algn="l" rtl="0">
              <a:spcBef>
                <a:spcPts val="0"/>
              </a:spcBef>
              <a:spcAft>
                <a:spcPts val="0"/>
              </a:spcAft>
              <a:buNone/>
            </a:pPr>
            <a:endParaRPr/>
          </a:p>
          <a:p>
            <a:pPr marL="0" lvl="0" indent="0" algn="l" rtl="0">
              <a:spcBef>
                <a:spcPts val="0"/>
              </a:spcBef>
              <a:spcAft>
                <a:spcPts val="0"/>
              </a:spcAft>
              <a:buNone/>
            </a:pPr>
            <a:r>
              <a:rPr lang="en"/>
              <a:t>“This data is being used by female farmers in rural Bangladesh to help them see exactly what they're spending their time doing when working with livestock. The visualizations are important to them because most of the participants can't read or write, but they want this information. The farmers greatly prefer the circular chart on the right, as is conforms to their concept of time, shows obvious differences between the category sizes, and represents the idea that their daily activities are both cyclical and part of a finite amount of time.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Traditional and academic data visualisation standards say that the column chart on the left is the 'best' way for people to understand this data, and people asserting this concept treat it as an empirical truth established by studies. The problem is that the studies only study certain people.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Kennedy Elliot did a great presentation at the recent OpenVis conference called “Everything We Know about how Humans Perceive Graphics”. It dealt with 39 studies about human perceptions. Of 39 studies, only one used even a single participant who lived outside of North America. The vast majority were undergraduate students at prestigious universities in the US. Certain cultures and education systems train people to interpret specific kinds of visuals like a traditional bar chart or a scatter plot. It's important to consider these issues when examining effective data communication in a globalized world.”</a:t>
            </a:r>
            <a:endParaRPr/>
          </a:p>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f398cd9a9d_2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f398cd9a9d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 scaling of the hands matches the spirit of the data itself, an approximation of crowd size. </a:t>
            </a:r>
            <a:endParaRPr/>
          </a:p>
          <a:p>
            <a:pPr marL="0" lvl="0" indent="0" algn="l" rtl="0">
              <a:spcBef>
                <a:spcPts val="0"/>
              </a:spcBef>
              <a:spcAft>
                <a:spcPts val="0"/>
              </a:spcAft>
              <a:buNone/>
            </a:pPr>
            <a:r>
              <a:rPr lang="en"/>
              <a:t>-would it be more accurate to use clean lines from a computer-generated bar chart to show the proportions of a crowd estimation? </a:t>
            </a:r>
            <a:endParaRPr/>
          </a:p>
          <a:p>
            <a:pPr marL="0" lvl="0" indent="0" algn="l" rtl="0">
              <a:spcBef>
                <a:spcPts val="0"/>
              </a:spcBef>
              <a:spcAft>
                <a:spcPts val="0"/>
              </a:spcAft>
              <a:buNone/>
            </a:pPr>
            <a:r>
              <a:rPr lang="en"/>
              <a:t>-We still fully understand that the Women’s march attracted hundreds of thousands more participants than the inauguration.</a:t>
            </a:r>
            <a:endParaRPr/>
          </a:p>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f398cd9a9d_2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f398cd9a9d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In a visualization on instagram in June 2021, Mona Chalabi uses cultural references to the collective power of Care Bears to demonstrate corporate hypocrisy.</a:t>
            </a:r>
            <a:endParaRPr/>
          </a:p>
          <a:p>
            <a:pPr marL="0" lvl="0" indent="0" algn="l" rtl="0">
              <a:spcBef>
                <a:spcPts val="0"/>
              </a:spcBef>
              <a:spcAft>
                <a:spcPts val="0"/>
              </a:spcAft>
              <a:buNone/>
            </a:pPr>
            <a:r>
              <a:rPr lang="en"/>
              <a:t>- this same information could have been conveyed in many other scientific-looking chart forms, but it is perhaps more compelling to view in this form because of the imagery and dark humor.</a:t>
            </a:r>
            <a:endParaRPr/>
          </a:p>
          <a:p>
            <a:pPr marL="0" lvl="0" indent="0" algn="l" rtl="0">
              <a:spcBef>
                <a:spcPts val="0"/>
              </a:spcBef>
              <a:spcAft>
                <a:spcPts val="0"/>
              </a:spcAft>
              <a:buNone/>
            </a:pPr>
            <a:r>
              <a:rPr lang="en"/>
              <a:t>-Instagram imposes dimension and format limitations. We might expect a scientific visualization to offer a citation and data provenance information, but be more inclined to get a handmade visualisation a free pass.</a:t>
            </a:r>
            <a:endParaRPr/>
          </a:p>
          <a:p>
            <a:pPr marL="0" lvl="0" indent="0" algn="l" rtl="0">
              <a:spcBef>
                <a:spcPts val="0"/>
              </a:spcBef>
              <a:spcAft>
                <a:spcPts val="0"/>
              </a:spcAft>
              <a:buNone/>
            </a:pPr>
            <a:r>
              <a:rPr lang="en"/>
              <a:t>- what is missing? Data source citation? Which politicians? How detailed? </a:t>
            </a:r>
            <a:endParaRPr/>
          </a:p>
          <a:p>
            <a:pPr marL="0" lvl="0" indent="0" algn="l" rtl="0">
              <a:spcBef>
                <a:spcPts val="0"/>
              </a:spcBef>
              <a:spcAft>
                <a:spcPts val="0"/>
              </a:spcAft>
              <a:buNone/>
            </a:pPr>
            <a:r>
              <a:rPr lang="en"/>
              <a:t>-Could be a gateway to more thorough interest in the topic.</a:t>
            </a:r>
            <a:endParaRPr/>
          </a:p>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f9f46cc1c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f9f46cc1c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Another way to approach visualization with a critical eye is to focus on the data used in the visualization. A completed visualization is often very polished, giving the appearance of tidiness and accuracy. Often, though, the data behind the visualization are messy, incomplete, or inconclusive. Getting accustomed to thinking about the data behind the visualization can help you question the conclusions presented in the visualization, as well as understand the hidden work behind the creation of a visualization.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you see a visualization, think about how the data used in the visualization were collected. Is the visualization based on a lot of data, or just a little? Do the data cover a range of possible sources, or was the data collected from just one small group of a population?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was the original intention of collecting the data, and does the visualization explore that original intention? Even data that is collected and processed in an appropriate manner can be manipulated to support a different conclusion than was intended.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type of manipulation is often related to the individual or group that collected, processed, and visualized the data. Might they have a hidden agenda in performing this work?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Finally, a visualization should readily share information about the data it is based on. If it is difficult to find information about how the visualization was created, the process may have been untrustworthy, or the visualization itself may have been doctored to hide this information. Not only is it important to make sure that creators get full credit for their work, it is also important to be able to verify that a visualization is based on trustworthy data practices before it is considered a reliable source of information.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Labor of visualization: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Why is it important?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Check for bias; transparency of data source speaks to its trustworthiness, want to be able to make sure data were not manipulated; increases reproducibility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Importance of credit and visibility in certain industries like academia; avoiding unpaid/unfair labor practices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See data citation slide for an example of crediting the source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Even data that has not been falsified or filtered can be misleading if it is used to support a point it was not collected to support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Additional examples: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Alt-right groups taking data from scientists and misrepresenting/misusing them for own purposes; pseudo-science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Datassist, “</a:t>
            </a:r>
            <a:r>
              <a:rPr lang="en" u="sng">
                <a:solidFill>
                  <a:srgbClr val="094FAA"/>
                </a:solidFill>
                <a:hlinkClick r:id="rId3">
                  <a:extLst>
                    <a:ext uri="{A12FA001-AC4F-418D-AE19-62706E023703}">
                      <ahyp:hlinkClr xmlns:ahyp="http://schemas.microsoft.com/office/drawing/2018/hyperlinkcolor" val="tx"/>
                    </a:ext>
                  </a:extLst>
                </a:hlinkClick>
              </a:rPr>
              <a:t>How Not to Visualize Like a Racist</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Errors in data processing that would not otherwise be found if no data transparency (Excel issues?)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rPr>
              <a:t>More content on the importance of ethical data collection, processing, and visualization is available in the</a:t>
            </a:r>
            <a:r>
              <a:rPr lang="en">
                <a:solidFill>
                  <a:srgbClr val="3C4043"/>
                </a:solidFill>
                <a:highlight>
                  <a:schemeClr val="lt1"/>
                </a:highlight>
              </a:rPr>
              <a:t> </a:t>
            </a:r>
            <a:r>
              <a:rPr lang="en" u="sng">
                <a:solidFill>
                  <a:srgbClr val="094FAA"/>
                </a:solidFill>
                <a:highlight>
                  <a:schemeClr val="lt1"/>
                </a:highlight>
                <a:hlinkClick r:id="rId4">
                  <a:extLst>
                    <a:ext uri="{A12FA001-AC4F-418D-AE19-62706E023703}">
                      <ahyp:hlinkClr xmlns:ahyp="http://schemas.microsoft.com/office/drawing/2018/hyperlinkcolor" val="tx"/>
                    </a:ext>
                  </a:extLst>
                </a:hlinkClick>
              </a:rPr>
              <a:t>Ethics in Data Visualization module</a:t>
            </a:r>
            <a:r>
              <a:rPr lang="en">
                <a:solidFill>
                  <a:schemeClr val="dk1"/>
                </a:solidFill>
                <a:highlight>
                  <a:schemeClr val="lt1"/>
                </a:highlight>
              </a:rPr>
              <a:t>. </a:t>
            </a:r>
            <a:endParaRPr>
              <a:solidFill>
                <a:schemeClr val="dk1"/>
              </a:solidFill>
              <a:highlight>
                <a:schemeClr val="lt1"/>
              </a:highlight>
            </a:endParaRPr>
          </a:p>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f9f46cc1c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f9f46cc1c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example, data from a survey of fans of the FIFA World Cup is summarized with the following headline: “Majority of fans favour more frequent men’s FIFA World Cups.” In the visualization, 55% of responses are labeled as desiring more frequent World Cup events than the status quo, which is to have a World Cup every four years.</a:t>
            </a:r>
            <a:endParaRPr/>
          </a:p>
          <a:p>
            <a:pPr marL="0" lvl="0" indent="0" algn="l" rtl="0">
              <a:spcBef>
                <a:spcPts val="0"/>
              </a:spcBef>
              <a:spcAft>
                <a:spcPts val="0"/>
              </a:spcAft>
              <a:buNone/>
            </a:pPr>
            <a:endParaRPr/>
          </a:p>
          <a:p>
            <a:pPr marL="0" lvl="0" indent="0" algn="l" rtl="0">
              <a:spcBef>
                <a:spcPts val="0"/>
              </a:spcBef>
              <a:spcAft>
                <a:spcPts val="0"/>
              </a:spcAft>
              <a:buNone/>
            </a:pPr>
            <a:r>
              <a:rPr lang="en"/>
              <a:t>On Twitter, however, there was some critique of this interpretation of the data. The breakdown of the data shows that there were four options in the survey question about FIFA World Cup frequency: every 1 year, every 2 years, every 3 years, and every 4 years. Three out of the four options were more frequent than the status quo, and when the data is broken down, the status quo of every four years is actually the most popular option. The original chart is not inaccurate, but the original survey question was already biased toward increasing the frequency of the FIFA World Cup, and aggregating the three less popular choices to create a total that is more popular than the status quo has been seen as manipulating the data to support FIFA’s agenda of increasing the frequency of the World Cup.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f80253d5b0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f80253d5b0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visualization is a tool for exploring and understanding data. As with other ways of exploring data, a visualization presents an argument - a claim about how the data should be understood. To approach the visualization with a critical eye, you should question what argument the visualization presents and whether or not that argument is compelling, based on what else you know about the subject matter.</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thing to establish is the intended message of the visualization. Is a part of the data being emphasized? Are there other aspects of this subject matter that might be missing, like additional data sources or concurrent events that might be influencing the data? </a:t>
            </a:r>
            <a:endParaRPr/>
          </a:p>
          <a:p>
            <a:pPr marL="0" lvl="0" indent="0" algn="l" rtl="0">
              <a:spcBef>
                <a:spcPts val="0"/>
              </a:spcBef>
              <a:spcAft>
                <a:spcPts val="0"/>
              </a:spcAft>
              <a:buNone/>
            </a:pPr>
            <a:endParaRPr/>
          </a:p>
          <a:p>
            <a:pPr marL="0" lvl="0" indent="0" algn="l" rtl="0">
              <a:spcBef>
                <a:spcPts val="0"/>
              </a:spcBef>
              <a:spcAft>
                <a:spcPts val="0"/>
              </a:spcAft>
              <a:buNone/>
            </a:pPr>
            <a:r>
              <a:rPr lang="en"/>
              <a:t>Next, it is important to question the assumptions implicit within the dataset and visualization. Is the chart arguing that the data trend is problematic? Unusual? Caused by another phenomenon? </a:t>
            </a:r>
            <a:endParaRPr/>
          </a:p>
          <a:p>
            <a:pPr marL="0" lvl="0" indent="0" algn="l" rtl="0">
              <a:spcBef>
                <a:spcPts val="0"/>
              </a:spcBef>
              <a:spcAft>
                <a:spcPts val="0"/>
              </a:spcAft>
              <a:buNone/>
            </a:pPr>
            <a:endParaRPr/>
          </a:p>
          <a:p>
            <a:pPr marL="0" lvl="0" indent="0" algn="l" rtl="0">
              <a:spcBef>
                <a:spcPts val="0"/>
              </a:spcBef>
              <a:spcAft>
                <a:spcPts val="0"/>
              </a:spcAft>
              <a:buNone/>
            </a:pPr>
            <a:r>
              <a:rPr lang="en"/>
              <a:t>An argument may also draw power from aligning with established worldviews, at least for audiences who are expecting data that align with their worldview. For other audiences, the reverse may be true - an argument that challenges an established worldview may be seen as more credible. This kind of connection to worldview may embed in the visualization assumptions that are difficult to see and challenge, meaning that we may miss ways the visualization argues for things that are not necessarily supported in the data. </a:t>
            </a:r>
            <a:endParaRPr/>
          </a:p>
          <a:p>
            <a:pPr marL="0" lvl="0" indent="0" algn="l" rtl="0">
              <a:spcBef>
                <a:spcPts val="0"/>
              </a:spcBef>
              <a:spcAft>
                <a:spcPts val="0"/>
              </a:spcAft>
              <a:buNone/>
            </a:pPr>
            <a:endParaRPr/>
          </a:p>
          <a:p>
            <a:pPr marL="0" lvl="0" indent="0" algn="l" rtl="0">
              <a:spcBef>
                <a:spcPts val="0"/>
              </a:spcBef>
              <a:spcAft>
                <a:spcPts val="0"/>
              </a:spcAft>
              <a:buNone/>
            </a:pPr>
            <a:r>
              <a:rPr lang="en"/>
              <a:t>Finally, the argument of a visualization might be reinforced by the aesthetics of the visualization. The style of the chart, the way that it uses color, fonts, even the type of chart it selects, all contribute to the tone of the visualization. Aesthetics can contribute to the visualization being seen as authoritative, scary, playful, or hopeful. </a:t>
            </a:r>
            <a:endParaRPr/>
          </a:p>
          <a:p>
            <a:pPr marL="0" lvl="0" indent="0" algn="l" rtl="0">
              <a:spcBef>
                <a:spcPts val="0"/>
              </a:spcBef>
              <a:spcAft>
                <a:spcPts val="0"/>
              </a:spcAft>
              <a:buNone/>
            </a:pPr>
            <a:endParaRPr/>
          </a:p>
          <a:p>
            <a:pPr marL="0" lvl="0" indent="0" algn="l" rtl="0">
              <a:spcBef>
                <a:spcPts val="0"/>
              </a:spcBef>
              <a:spcAft>
                <a:spcPts val="0"/>
              </a:spcAft>
              <a:buNone/>
            </a:pPr>
            <a:r>
              <a:rPr lang="en"/>
              <a:t>Understanding how the argument of the visualization comes through in its design makes it easier to unpack the message and critique whether or not the argument is well supported by the data.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Why is this important:</a:t>
            </a:r>
            <a:endParaRPr/>
          </a:p>
          <a:p>
            <a:pPr marL="457200" lvl="0" indent="-298450" algn="l" rtl="0">
              <a:spcBef>
                <a:spcPts val="0"/>
              </a:spcBef>
              <a:spcAft>
                <a:spcPts val="0"/>
              </a:spcAft>
              <a:buSzPts val="1100"/>
              <a:buChar char="●"/>
            </a:pPr>
            <a:r>
              <a:rPr lang="en"/>
              <a:t>Might not being seeing the whole picture with the visualization or miss differences that have been binned together</a:t>
            </a:r>
            <a:endParaRPr/>
          </a:p>
          <a:p>
            <a:pPr marL="457200" lvl="0" indent="-298450" algn="l" rtl="0">
              <a:spcBef>
                <a:spcPts val="0"/>
              </a:spcBef>
              <a:spcAft>
                <a:spcPts val="0"/>
              </a:spcAft>
              <a:buSzPts val="1100"/>
              <a:buChar char="●"/>
            </a:pPr>
            <a:r>
              <a:rPr lang="en"/>
              <a:t>Aesthetics can accentuate and downplay different results in a chart</a:t>
            </a:r>
            <a:endParaRPr/>
          </a:p>
          <a:p>
            <a:pPr marL="0" lvl="0" indent="0" algn="l" rtl="0">
              <a:spcBef>
                <a:spcPts val="0"/>
              </a:spcBef>
              <a:spcAft>
                <a:spcPts val="0"/>
              </a:spcAft>
              <a:buNone/>
            </a:pPr>
            <a:endParaRPr/>
          </a:p>
          <a:p>
            <a:pPr marL="0" lvl="0" indent="0" algn="l" rtl="0">
              <a:spcBef>
                <a:spcPts val="0"/>
              </a:spcBef>
              <a:spcAft>
                <a:spcPts val="0"/>
              </a:spcAft>
              <a:buNone/>
            </a:pPr>
            <a:r>
              <a:rPr lang="en"/>
              <a:t>Other possible examples: </a:t>
            </a:r>
            <a:endParaRPr/>
          </a:p>
          <a:p>
            <a:pPr marL="457200" lvl="0" indent="-298450" algn="l" rtl="0">
              <a:spcBef>
                <a:spcPts val="0"/>
              </a:spcBef>
              <a:spcAft>
                <a:spcPts val="0"/>
              </a:spcAft>
              <a:buSzPts val="1100"/>
              <a:buChar char="●"/>
            </a:pPr>
            <a:r>
              <a:rPr lang="en"/>
              <a:t>Gun deaths in Florida</a:t>
            </a:r>
            <a:endParaRPr/>
          </a:p>
          <a:p>
            <a:pPr marL="457200" lvl="0" indent="-298450" algn="l" rtl="0">
              <a:spcBef>
                <a:spcPts val="0"/>
              </a:spcBef>
              <a:spcAft>
                <a:spcPts val="0"/>
              </a:spcAft>
              <a:buSzPts val="1100"/>
              <a:buChar char="●"/>
            </a:pPr>
            <a:r>
              <a:rPr lang="en"/>
              <a:t>crime rate</a:t>
            </a:r>
            <a:endParaRPr/>
          </a:p>
          <a:p>
            <a:pPr marL="457200" lvl="0" indent="-298450" algn="l" rtl="0">
              <a:spcBef>
                <a:spcPts val="0"/>
              </a:spcBef>
              <a:spcAft>
                <a:spcPts val="0"/>
              </a:spcAft>
              <a:buSzPts val="1100"/>
              <a:buChar char="●"/>
            </a:pPr>
            <a:r>
              <a:rPr lang="en"/>
              <a:t>tax cuts</a:t>
            </a:r>
            <a:endParaRPr/>
          </a:p>
          <a:p>
            <a:pPr marL="457200" lvl="0" indent="-298450" algn="l" rtl="0">
              <a:spcBef>
                <a:spcPts val="0"/>
              </a:spcBef>
              <a:spcAft>
                <a:spcPts val="0"/>
              </a:spcAft>
              <a:buSzPts val="1100"/>
              <a:buChar char="●"/>
            </a:pPr>
            <a:r>
              <a:rPr lang="en"/>
              <a:t>USGS, “</a:t>
            </a:r>
            <a:r>
              <a:rPr lang="en" u="sng">
                <a:solidFill>
                  <a:srgbClr val="094FAA"/>
                </a:solidFill>
                <a:hlinkClick r:id="rId3">
                  <a:extLst>
                    <a:ext uri="{A12FA001-AC4F-418D-AE19-62706E023703}">
                      <ahyp:hlinkClr xmlns:ahyp="http://schemas.microsoft.com/office/drawing/2018/hyperlinkcolor" val="tx"/>
                    </a:ext>
                  </a:extLst>
                </a:hlinkClick>
              </a:rPr>
              <a:t>Microplastics in our Nation's waterways</a:t>
            </a:r>
            <a:r>
              <a:rPr lang="en"/>
              <a:t>”</a:t>
            </a:r>
            <a:endParaRPr/>
          </a:p>
          <a:p>
            <a:pPr marL="914400" lvl="1" indent="-298450" algn="l" rtl="0">
              <a:spcBef>
                <a:spcPts val="0"/>
              </a:spcBef>
              <a:spcAft>
                <a:spcPts val="0"/>
              </a:spcAft>
              <a:buSzPts val="1100"/>
              <a:buChar char="○"/>
            </a:pPr>
            <a:r>
              <a:rPr lang="en">
                <a:solidFill>
                  <a:schemeClr val="dk1"/>
                </a:solidFill>
              </a:rPr>
              <a:t>Chart is on microplastics in United States waterways. View the full interactive visualization on the website.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Focus is on the high percentage of microplastics that come from fibers and lines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Blue brings out the aesthetic for water</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Assumes that audience knows what is meant by mean relative abundance</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f398cd9a9d_4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f398cd9a9d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example comes from an area of heated debate in the United States - the services provided by Planned Parenthood, an organization that provides a variety of reproductive health care services, including services around abortions.</a:t>
            </a:r>
            <a:endParaRPr/>
          </a:p>
          <a:p>
            <a:pPr marL="0" lvl="0" indent="0" algn="l" rtl="0">
              <a:spcBef>
                <a:spcPts val="0"/>
              </a:spcBef>
              <a:spcAft>
                <a:spcPts val="0"/>
              </a:spcAft>
              <a:buNone/>
            </a:pPr>
            <a:endParaRPr/>
          </a:p>
          <a:p>
            <a:pPr marL="0" lvl="0" indent="0" algn="l" rtl="0">
              <a:spcBef>
                <a:spcPts val="0"/>
              </a:spcBef>
              <a:spcAft>
                <a:spcPts val="0"/>
              </a:spcAft>
              <a:buNone/>
            </a:pPr>
            <a:r>
              <a:rPr lang="en"/>
              <a:t>This first chart was created and distributed by an organization called Americans United for Life, an organization in favor of abortion restrictions. The chart summarizes its message explicitly in its subtitle - “Abortions Up, Life-saving Procedures Down.” The message is supported by the two lines that cross in the chart - a downward trending line for cancer screening &amp; prevention services, and an upward trending line for abortions. The aesthetics of the chart also reinforce the idea that abortion services are problematic by using the color red to evoke harm and danger, perhaps even blood. The use of a pink or lavender color for cancer screening may be an intentional reference to the pink ribbon used to promote breast cancer awareness. </a:t>
            </a:r>
            <a:endParaRPr/>
          </a:p>
          <a:p>
            <a:pPr marL="0" lvl="0" indent="0" algn="l" rtl="0">
              <a:spcBef>
                <a:spcPts val="0"/>
              </a:spcBef>
              <a:spcAft>
                <a:spcPts val="0"/>
              </a:spcAft>
              <a:buNone/>
            </a:pPr>
            <a:endParaRPr/>
          </a:p>
          <a:p>
            <a:pPr marL="0" lvl="0" indent="0" algn="l" rtl="0">
              <a:spcBef>
                <a:spcPts val="0"/>
              </a:spcBef>
              <a:spcAft>
                <a:spcPts val="0"/>
              </a:spcAft>
              <a:buNone/>
            </a:pPr>
            <a:r>
              <a:rPr lang="en"/>
              <a:t>This second chart was published by Vox.com in response to the first chart. Like the first chart, it shows two lines, one with a downward trend and one with an upward trend. Also like the first chart, the starting and ending points of each line are labeled with the corresponding data values. Unlike the first chart, though, both lines are displayed using the same y-axis, showing that the scale of each category of services is actually quite different. When displayed on the same axis, the two lines do not cross at all, and the increase in abortions appears much less drastic than the decrease in cancer screenings. (In relative values, cancer screenings decrease by 53% during this time period, while abortions increase by 13%.) </a:t>
            </a:r>
            <a:endParaRPr/>
          </a:p>
          <a:p>
            <a:pPr marL="0" lvl="0" indent="0" algn="l" rtl="0">
              <a:spcBef>
                <a:spcPts val="0"/>
              </a:spcBef>
              <a:spcAft>
                <a:spcPts val="0"/>
              </a:spcAft>
              <a:buNone/>
            </a:pPr>
            <a:endParaRPr/>
          </a:p>
          <a:p>
            <a:pPr marL="0" lvl="0" indent="0" algn="l" rtl="0">
              <a:spcBef>
                <a:spcPts val="0"/>
              </a:spcBef>
              <a:spcAft>
                <a:spcPts val="0"/>
              </a:spcAft>
              <a:buNone/>
            </a:pPr>
            <a:r>
              <a:rPr lang="en"/>
              <a:t>But even this is not the complete story. What else might be missing from this chart? Notice first that each line is only made up of two data points - the numbers from 2006 and 2013. What is happening between those data points? Why only go back to 2006? These charts also show the total number of people served. How might the raw totals be affected by changes in total population amongst the populations served by the organization, or the number of planned parenthood health centers in operation, or other national events? Finally, are these the only two types of services provided by Planned Parenthood? How do these numbers compare to the numbers for other services.</a:t>
            </a:r>
            <a:endParaRPr/>
          </a:p>
          <a:p>
            <a:pPr marL="0" lvl="0" indent="0" algn="l" rtl="0">
              <a:spcBef>
                <a:spcPts val="0"/>
              </a:spcBef>
              <a:spcAft>
                <a:spcPts val="0"/>
              </a:spcAft>
              <a:buNone/>
            </a:pPr>
            <a:endParaRPr/>
          </a:p>
          <a:p>
            <a:pPr marL="0" lvl="0" indent="0" algn="l" rtl="0">
              <a:spcBef>
                <a:spcPts val="0"/>
              </a:spcBef>
              <a:spcAft>
                <a:spcPts val="0"/>
              </a:spcAft>
              <a:buNone/>
            </a:pPr>
            <a:r>
              <a:rPr lang="en"/>
              <a:t>A final version of this chart fills in many of those gaps. Here we see how the data changes year to year across this time span, and we also see that there six categories of services provided by Planned Parenthood. In this chart, Cancer Screening is the yellow line and Abortion Services is the purple line toward the bottom of the chart. This chart shows the decline in Cancer Screening in the context of other, more popular services - Contraception in red, and STI / STD Testing &amp; Treatment in blue, which seems to have increased by about 50% across this time span. Discussions about the data have suggested possible explanations for the decline in cancer screening, including the passage of the Affordable Care Act, which provided health insurance to many who were previously uninsured, and changes to cervical cancer screening guidelines that also happened around that time. </a:t>
            </a:r>
            <a:endParaRPr/>
          </a:p>
          <a:p>
            <a:pPr marL="0" lvl="0" indent="0" algn="l" rtl="0">
              <a:spcBef>
                <a:spcPts val="0"/>
              </a:spcBef>
              <a:spcAft>
                <a:spcPts val="0"/>
              </a:spcAft>
              <a:buNone/>
            </a:pPr>
            <a:endParaRPr/>
          </a:p>
          <a:p>
            <a:pPr marL="0" lvl="0" indent="0" algn="l" rtl="0">
              <a:spcBef>
                <a:spcPts val="0"/>
              </a:spcBef>
              <a:spcAft>
                <a:spcPts val="0"/>
              </a:spcAft>
              <a:buNone/>
            </a:pPr>
            <a:r>
              <a:rPr lang="en"/>
              <a:t>While the original chart uses accurate data, it uses problematic visualization techniques to misrepresent the trends, and it also make an argument that the trends are highly problematic - an argument it reinforces with its tone and color choices. Different choices regarding what to include in the chart, how to display the data, and how to style the chart support different arguments.</a:t>
            </a:r>
            <a:endParaRPr/>
          </a:p>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f80253d5b0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f80253d5b0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the previous example, the different design choices of the final version of the chart did not just support a different argument. By including additional detail, such as the annual data points, the visualization actually exposes data that can be useful in interpreting the trends. That is, the cancer screening line has a sharper decline after 2009.</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is an example of the kind of impact a chart can have on its audience. When viewers have the amount of detail they need to make an informed interpretation of the visualization, that visualization is empowering the audience to come to its own understanding, rather than directing the audience toward a narrow interpretation and obscuring anything that does not fit with that interpretation.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Another way a visualization may have an impact on its audience is that the visualization can be a source of benefit or harm to the audience. If there is a population portrayed in the visualization, are they portrayed respectfully, with their anonymity protected if desired? Is the chart designed such that the study population would understand it, or would it need translation? For a chart to benefit its audience, it should also be clear and easy to use, designed in order to be accessible to the largest audience possible.</a:t>
            </a:r>
            <a:endParaRPr>
              <a:solidFill>
                <a:schemeClr val="dk1"/>
              </a:solidFill>
            </a:endParaRPr>
          </a:p>
          <a:p>
            <a:pPr marL="0" lvl="0" indent="0" algn="l" rtl="0">
              <a:spcBef>
                <a:spcPts val="0"/>
              </a:spcBef>
              <a:spcAft>
                <a:spcPts val="0"/>
              </a:spcAft>
              <a:buNone/>
            </a:pPr>
            <a:r>
              <a:rPr lang="en">
                <a:solidFill>
                  <a:schemeClr val="dk1"/>
                </a:solidFill>
              </a:rPr>
              <a:t>--------</a:t>
            </a:r>
            <a:endParaRPr>
              <a:solidFill>
                <a:schemeClr val="dk1"/>
              </a:solidFill>
            </a:endParaRPr>
          </a:p>
          <a:p>
            <a:pPr marL="457200" lvl="0" indent="-298450" algn="l" rtl="0">
              <a:spcBef>
                <a:spcPts val="0"/>
              </a:spcBef>
              <a:spcAft>
                <a:spcPts val="0"/>
              </a:spcAft>
              <a:buSzPts val="1100"/>
              <a:buChar char="●"/>
            </a:pPr>
            <a:endParaRPr/>
          </a:p>
          <a:p>
            <a:pPr marL="457200" lvl="0" indent="-298450" algn="l" rtl="0">
              <a:spcBef>
                <a:spcPts val="0"/>
              </a:spcBef>
              <a:spcAft>
                <a:spcPts val="0"/>
              </a:spcAft>
              <a:buSzPts val="1100"/>
              <a:buChar char="●"/>
            </a:pPr>
            <a:r>
              <a:rPr lang="en"/>
              <a:t>Does the visualization direct the viewer towards a certain action? Is the audience able to use the data in the visualization to answer their question(s)?</a:t>
            </a:r>
            <a:endParaRPr/>
          </a:p>
          <a:p>
            <a:pPr marL="457200" lvl="0" indent="-298450" algn="l" rtl="0">
              <a:spcBef>
                <a:spcPts val="0"/>
              </a:spcBef>
              <a:spcAft>
                <a:spcPts val="0"/>
              </a:spcAft>
              <a:buSzPts val="1100"/>
              <a:buChar char="●"/>
            </a:pPr>
            <a:r>
              <a:rPr lang="en"/>
              <a:t>If there is a population portrayed in the visualization, are they portrayed respectfully with their anonymity protected if desired. Would the chart be understood by the study population? Would it need translation?</a:t>
            </a:r>
            <a:endParaRPr/>
          </a:p>
          <a:p>
            <a:pPr marL="457200" lvl="0" indent="-298450" algn="l" rtl="0">
              <a:spcBef>
                <a:spcPts val="0"/>
              </a:spcBef>
              <a:spcAft>
                <a:spcPts val="0"/>
              </a:spcAft>
              <a:buSzPts val="1100"/>
              <a:buChar char="●"/>
            </a:pPr>
            <a:r>
              <a:rPr lang="en"/>
              <a:t>Is the data visualization clear? “Clear is kind. Unclear is unkind.” ~Brené Brown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Empowerment examples:</a:t>
            </a:r>
            <a:endParaRPr/>
          </a:p>
          <a:p>
            <a:pPr marL="457200" lvl="0" indent="-298450" algn="l" rtl="0">
              <a:spcBef>
                <a:spcPts val="0"/>
              </a:spcBef>
              <a:spcAft>
                <a:spcPts val="0"/>
              </a:spcAft>
              <a:buSzPts val="1100"/>
              <a:buChar char="●"/>
            </a:pPr>
            <a:r>
              <a:rPr lang="en"/>
              <a:t>Temperature chart we can clearly see when the hottest part of the day will be and the coldest - enables us to decide what we should wear and do </a:t>
            </a:r>
            <a:endParaRPr/>
          </a:p>
          <a:p>
            <a:pPr marL="457200" lvl="0" indent="-298450" algn="l" rtl="0">
              <a:spcBef>
                <a:spcPts val="0"/>
              </a:spcBef>
              <a:spcAft>
                <a:spcPts val="0"/>
              </a:spcAft>
              <a:buSzPts val="1100"/>
              <a:buChar char="●"/>
            </a:pPr>
            <a:r>
              <a:rPr lang="en"/>
              <a:t>Price of corn and wheat, farmers can see the trend of rising prices for both of those crops and use it to determine what seed the will buy to plant next season</a:t>
            </a:r>
            <a:endParaRPr/>
          </a:p>
          <a:p>
            <a:pPr marL="0" lvl="0" indent="0" algn="l" rtl="0">
              <a:spcBef>
                <a:spcPts val="0"/>
              </a:spcBef>
              <a:spcAft>
                <a:spcPts val="0"/>
              </a:spcAft>
              <a:buNone/>
            </a:pPr>
            <a:endParaRPr/>
          </a:p>
          <a:p>
            <a:pPr marL="0" lvl="0" indent="0" algn="l" rtl="0">
              <a:spcBef>
                <a:spcPts val="0"/>
              </a:spcBef>
              <a:spcAft>
                <a:spcPts val="0"/>
              </a:spcAft>
              <a:buNone/>
            </a:pPr>
            <a:r>
              <a:rPr lang="en"/>
              <a:t>Harm reduction examples:</a:t>
            </a:r>
            <a:endParaRPr/>
          </a:p>
          <a:p>
            <a:pPr marL="457200" lvl="0" indent="-298450" algn="l" rtl="0">
              <a:spcBef>
                <a:spcPts val="0"/>
              </a:spcBef>
              <a:spcAft>
                <a:spcPts val="0"/>
              </a:spcAft>
              <a:buSzPts val="1100"/>
              <a:buChar char="-"/>
            </a:pPr>
            <a:r>
              <a:rPr lang="en"/>
              <a:t>Using aggregation to prevent reidentification of data</a:t>
            </a:r>
            <a:endParaRPr/>
          </a:p>
          <a:p>
            <a:pPr marL="457200" lvl="0" indent="-298450" algn="l" rtl="0">
              <a:spcBef>
                <a:spcPts val="0"/>
              </a:spcBef>
              <a:spcAft>
                <a:spcPts val="0"/>
              </a:spcAft>
              <a:buSzPts val="1100"/>
              <a:buChar char="-"/>
            </a:pPr>
            <a:r>
              <a:rPr lang="en" u="sng">
                <a:solidFill>
                  <a:srgbClr val="094FAA"/>
                </a:solidFill>
                <a:hlinkClick r:id="rId3">
                  <a:extLst>
                    <a:ext uri="{A12FA001-AC4F-418D-AE19-62706E023703}">
                      <ahyp:hlinkClr xmlns:ahyp="http://schemas.microsoft.com/office/drawing/2018/hyperlinkcolor" val="tx"/>
                    </a:ext>
                  </a:extLst>
                </a:hlinkClick>
              </a:rPr>
              <a:t>Homegoing</a:t>
            </a:r>
            <a:r>
              <a:rPr lang="en"/>
              <a:t> stories from COVID Black (disproportionate impact of COVID on Black Americans)</a:t>
            </a:r>
            <a:endParaRPr/>
          </a:p>
          <a:p>
            <a:pPr marL="457200" lvl="0" indent="-298450" algn="l" rtl="0">
              <a:spcBef>
                <a:spcPts val="0"/>
              </a:spcBef>
              <a:spcAft>
                <a:spcPts val="0"/>
              </a:spcAft>
              <a:buClr>
                <a:srgbClr val="094FAA"/>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“Something else” from CNN</a:t>
            </a:r>
            <a:endParaRPr>
              <a:solidFill>
                <a:srgbClr val="094FAA"/>
              </a:solidFill>
            </a:endParaRPr>
          </a:p>
          <a:p>
            <a:pPr marL="457200" lvl="0" indent="-298450" algn="l" rtl="0">
              <a:spcBef>
                <a:spcPts val="0"/>
              </a:spcBef>
              <a:spcAft>
                <a:spcPts val="0"/>
              </a:spcAft>
              <a:buSzPts val="1100"/>
              <a:buChar char="-"/>
            </a:pPr>
            <a:r>
              <a:rPr lang="en"/>
              <a:t>Deficit models</a:t>
            </a:r>
            <a:endParaRPr/>
          </a:p>
          <a:p>
            <a:pPr marL="457200" lvl="0" indent="-298450" algn="l" rtl="0">
              <a:spcBef>
                <a:spcPts val="0"/>
              </a:spcBef>
              <a:spcAft>
                <a:spcPts val="0"/>
              </a:spcAft>
              <a:buSzPts val="1100"/>
              <a:buChar char="-"/>
            </a:pPr>
            <a:r>
              <a:rPr lang="en"/>
              <a:t>Successful example of working with community - </a:t>
            </a:r>
            <a:r>
              <a:rPr lang="en" u="sng">
                <a:solidFill>
                  <a:srgbClr val="094FAA"/>
                </a:solidFill>
                <a:hlinkClick r:id="rId5">
                  <a:extLst>
                    <a:ext uri="{A12FA001-AC4F-418D-AE19-62706E023703}">
                      <ahyp:hlinkClr xmlns:ahyp="http://schemas.microsoft.com/office/drawing/2018/hyperlinkcolor" val="tx"/>
                    </a:ext>
                  </a:extLst>
                </a:hlinkClick>
              </a:rPr>
              <a:t>Terrastories</a:t>
            </a:r>
            <a:endParaRPr>
              <a:solidFill>
                <a:srgbClr val="094FAA"/>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9e2217e55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9e2217e55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f9f46cc1c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f9f46cc1c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the 2020 US Presidential Election, CNN aired this graphic summarizing the result of their exit polls. Describing the racial identity of voters, the graphic uses “Something Else” to describe voters not represented by the other racial categories. The Native American and Indigenous communities lumped into this descriptor were quick to denounce the harm done by a term like “Something Else.” </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choice of “Something else” is dehumanizing, coming across as more insulting even than terms like “other” which are commonly used to aggregate smaller demographic categories. But any aggregation may cause unintended harm. </a:t>
            </a:r>
            <a:r>
              <a:rPr lang="en"/>
              <a:t>Native people and communities face regular erasure in datasets, and efforts are increasing to move away from overly broad racial categories and generic terms that hide the influence of specific groups.</a:t>
            </a:r>
            <a:endParaRPr/>
          </a:p>
          <a:p>
            <a:pPr marL="0" lvl="0" indent="0" algn="l" rtl="0">
              <a:spcBef>
                <a:spcPts val="0"/>
              </a:spcBef>
              <a:spcAft>
                <a:spcPts val="0"/>
              </a:spcAft>
              <a:buNone/>
            </a:pPr>
            <a:endParaRPr/>
          </a:p>
          <a:p>
            <a:pPr marL="0" lvl="0" indent="0" algn="l" rtl="0">
              <a:spcBef>
                <a:spcPts val="0"/>
              </a:spcBef>
              <a:spcAft>
                <a:spcPts val="0"/>
              </a:spcAft>
              <a:buNone/>
            </a:pPr>
            <a:r>
              <a:rPr lang="en"/>
              <a:t>With all visualizations, choices are made that can have a lasting impact on the audience, and very real harm can be done by distributing a visualization that reinforces an oppressive worldview, either actively or through omission. As you encounter visualizations in your daily life and possibly even create your own, make sure to take the time to question the choices that created the visualization. Keep an eye out for language, aesthetics, or visualization techniques that may be promoting a distorted or harmful view of the data. Approach visualizations critically, and if they are unclear, untrustworthy, distorted, or harmful, make sure you are interpreting them with care or not at all.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1c68b09b6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a1c68b09b6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1c68b09b6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1c68b09b6_0_1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ga1c68b09b6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a1c68b09b6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a1c68b09b6_0_2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a1c68b09b6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1c68b09b6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1c68b09b6_0_2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a1c68b09b6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1c68b09b6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1c68b09b6_0_2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a1c68b09b6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9595d4ae9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9595d4ae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1c68b09b6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a1c68b09b6_0_2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a1c68b09b6_0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1c68b09b6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1c68b09b6_0_2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a1c68b09b6_0_2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1c68b09b6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1c68b09b6_0_3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a1c68b09b6_0_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a1c68b09b6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a1c68b09b6_0_3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a1c68b09b6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1c68b09b6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1c68b09b6_0_3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a1c68b09b6_0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a1c68b09b6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a1c68b09b6_0_3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a1c68b09b6_0_3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1c68b09b6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1c68b09b6_0_3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a1c68b09b6_0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1c68b09b6_0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1c68b09b6_0_3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a1c68b09b6_0_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1c68b09b6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1c68b09b6_0_3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a1c68b09b6_0_3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1c68b09b6_0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1c68b09b6_0_4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a1c68b09b6_0_4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67dd16dcb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967dd16dc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1c68b09b6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1c68b09b6_0_4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a1c68b09b6_0_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9e2217e55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e9e2217e5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b3f1366d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
              <a:t>So, here’s a fun task. Go ahead and try to count the 4s in this block of numbers.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Poll audience: How many of you are about done? What is the right answer? How long did it take you?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human brain is very powerful but sometimes it needs a hint about what info is most important so it doesn’t waste time evaluating every piece of info separately</a:t>
            </a:r>
            <a:endParaRPr/>
          </a:p>
        </p:txBody>
      </p:sp>
      <p:sp>
        <p:nvSpPr>
          <p:cNvPr id="353" name="Google Shape;353;geb3f1366d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b3f1366dd_1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
              <a:t>How much easier is it to count the fours now that they have been highlighted. It’s almost instantaneous.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phenomena that happens when we add visual information to highlight or differentiate stimuli is often called preattentive processing. It’s called preattentive because it happens in microseconds - before we can even form a thought about what we’re seeing</a:t>
            </a:r>
            <a:endParaRPr/>
          </a:p>
        </p:txBody>
      </p:sp>
      <p:sp>
        <p:nvSpPr>
          <p:cNvPr id="359" name="Google Shape;359;geb3f1366dd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eb3f1366dd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eb3f1366dd_1_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Here’s another example of preattentive processing.</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Again, uses change of color to allow us to preattentively process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When I ask you to find the red circle, it’s almost impossible not to see it.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366" name="Google Shape;366;geb3f1366dd_1_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b3f1366dd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eb3f1366dd_1_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Again, when I ask you to look for the red circle, this task is quite easy because shape has been manipulated in a way that is also preattentive</a:t>
            </a:r>
            <a:endParaRPr sz="1200" b="0" i="0" u="none" strike="noStrike" cap="none">
              <a:solidFill>
                <a:schemeClr val="dk1"/>
              </a:solidFill>
              <a:latin typeface="Calibri"/>
              <a:ea typeface="Calibri"/>
              <a:cs typeface="Calibri"/>
              <a:sym typeface="Calibri"/>
            </a:endParaRPr>
          </a:p>
        </p:txBody>
      </p:sp>
      <p:sp>
        <p:nvSpPr>
          <p:cNvPr id="374" name="Google Shape;374;geb3f1366dd_1_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b3f1366dd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eb3f1366dd_1_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But if you try to find the red circle amongst this set of distractors, the process becomes attentive or serial. You essentially have to evaluate each single icon separately to see if it meets the criteria: both red and circle</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The power of preattentive processing is diminished or entirely eliminated when you have two conflicting styles of visual representation</a:t>
            </a:r>
            <a:endParaRPr sz="1200">
              <a:solidFill>
                <a:schemeClr val="dk1"/>
              </a:solidFill>
              <a:latin typeface="Calibri"/>
              <a:ea typeface="Calibri"/>
              <a:cs typeface="Calibri"/>
              <a:sym typeface="Calibri"/>
            </a:endParaRPr>
          </a:p>
        </p:txBody>
      </p:sp>
      <p:sp>
        <p:nvSpPr>
          <p:cNvPr id="382" name="Google Shape;382;geb3f1366dd_1_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b3f1366dd_1_3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
              <a:t>Here are the different attributes that have been found to be preattentive when used in isolation.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We’ve already talked about hue and shape, but there are also ways to manipulate orientation, width, etc.</a:t>
            </a:r>
            <a:endParaRPr/>
          </a:p>
        </p:txBody>
      </p:sp>
      <p:sp>
        <p:nvSpPr>
          <p:cNvPr id="389" name="Google Shape;389;geb3f1366dd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9595d4ae9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9595d4ae9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ef73d2534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ef73d2534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visualization is made up of several key components: content, title, axes, and the source of the data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3e0848930_0_3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53e0848930_0_3073:notes"/>
          <p:cNvSpPr txBox="1">
            <a:spLocks noGrp="1"/>
          </p:cNvSpPr>
          <p:nvPr>
            <p:ph type="body" idx="1"/>
          </p:nvPr>
        </p:nvSpPr>
        <p:spPr>
          <a:xfrm>
            <a:off x="685800" y="4343400"/>
            <a:ext cx="5486400" cy="4114800"/>
          </a:xfrm>
          <a:prstGeom prst="rect">
            <a:avLst/>
          </a:prstGeom>
          <a:noFill/>
          <a:ln>
            <a:noFill/>
          </a:ln>
        </p:spPr>
        <p:txBody>
          <a:bodyPr spcFirstLastPara="1" wrap="square" lIns="91075" tIns="91075" rIns="91075" bIns="9107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f22450463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f2245046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main part of your visualization the is chart content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67dd16dcb_0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967dd16dcb_0_8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Once you have chosen which chart you want to use there are so many options to represent the data as lines, shapes, colors, size, etc.</a:t>
            </a:r>
            <a:endParaRPr/>
          </a:p>
          <a:p>
            <a:pPr marL="0" lvl="0" indent="0" algn="l" rtl="0">
              <a:spcBef>
                <a:spcPts val="0"/>
              </a:spcBef>
              <a:spcAft>
                <a:spcPts val="0"/>
              </a:spcAft>
              <a:buNone/>
            </a:pPr>
            <a:r>
              <a:rPr lang="en"/>
              <a:t>This table orders the visual channels from most to least effective for both quantitative/ordered data and categorical data. </a:t>
            </a:r>
            <a:endParaRPr/>
          </a:p>
          <a:p>
            <a:pPr marL="0" lvl="0" indent="0" algn="l" rtl="0">
              <a:spcBef>
                <a:spcPts val="0"/>
              </a:spcBef>
              <a:spcAft>
                <a:spcPts val="0"/>
              </a:spcAft>
              <a:buNone/>
            </a:pPr>
            <a:endParaRPr/>
          </a:p>
          <a:p>
            <a:pPr marL="0" lvl="0" indent="0" algn="l" rtl="0">
              <a:spcBef>
                <a:spcPts val="0"/>
              </a:spcBef>
              <a:spcAft>
                <a:spcPts val="0"/>
              </a:spcAft>
              <a:buNone/>
            </a:pPr>
            <a:r>
              <a:rPr lang="en"/>
              <a:t>Image from “</a:t>
            </a:r>
            <a:r>
              <a:rPr lang="en" u="sng">
                <a:solidFill>
                  <a:srgbClr val="094FAA"/>
                </a:solidFill>
                <a:hlinkClick r:id="rId3">
                  <a:extLst>
                    <a:ext uri="{A12FA001-AC4F-418D-AE19-62706E023703}">
                      <ahyp:hlinkClr xmlns:ahyp="http://schemas.microsoft.com/office/drawing/2018/hyperlinkcolor" val="tx"/>
                    </a:ext>
                  </a:extLst>
                </a:hlinkClick>
              </a:rPr>
              <a:t>Visualization Analysis and Design, PDF Diagrams for Download</a:t>
            </a:r>
            <a:r>
              <a:rPr lang="en"/>
              <a:t>”</a:t>
            </a:r>
            <a:endParaRPr/>
          </a:p>
        </p:txBody>
      </p:sp>
      <p:sp>
        <p:nvSpPr>
          <p:cNvPr id="423" name="Google Shape;423;g967dd16dcb_0_8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f22450463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f22450463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shapes change size we compare areas, so the data point should map to area and not just the length of one side or the diameter.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67dd16dcb_0_10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latin typeface="Calibri"/>
                <a:ea typeface="Calibri"/>
                <a:cs typeface="Calibri"/>
                <a:sym typeface="Calibri"/>
              </a:rPr>
              <a:t>Keep in mind: colors have different meanings- can change across cultures. One can see this often in company logos.</a:t>
            </a:r>
            <a:endParaRPr sz="105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Red: passion, love, blood, excitement – seen in a lot of logos for food and entertainment (ex. Coca Cola, Dairy Queen, Netflix, CNN)</a:t>
            </a:r>
            <a:endParaRPr sz="105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Blue: trust, calm – seen in communication, healthcare, and bank logos (ex. Visa, IBM, Bell)</a:t>
            </a:r>
            <a:endParaRPr sz="105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Green: growth – see in nature related and bank logos (TD, John Deere, Land Rover)</a:t>
            </a:r>
            <a:endParaRPr/>
          </a:p>
        </p:txBody>
      </p:sp>
      <p:sp>
        <p:nvSpPr>
          <p:cNvPr id="445" name="Google Shape;445;g967dd16dcb_0_10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f224504630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f22450463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Datawrapper, “</a:t>
            </a:r>
            <a:r>
              <a:rPr lang="en" u="sng">
                <a:solidFill>
                  <a:srgbClr val="094FAA"/>
                </a:solidFill>
                <a:hlinkClick r:id="rId3">
                  <a:extLst>
                    <a:ext uri="{A12FA001-AC4F-418D-AE19-62706E023703}">
                      <ahyp:hlinkClr xmlns:ahyp="http://schemas.microsoft.com/office/drawing/2018/hyperlinkcolor" val="tx"/>
                    </a:ext>
                  </a:extLst>
                </a:hlinkClick>
              </a:rPr>
              <a:t>Your Friendly Guide to Colors in Data Visualization</a:t>
            </a:r>
            <a:r>
              <a:rPr lang="en"/>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f224504630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f22450463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1c68b09b6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1c68b09b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water bodies, use blue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a1c68b09b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a1c68b09b6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a1c68b09b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a1c68b09b6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a1c68b09b6_0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ga1c68b09b6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67dd16dcb_0_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967dd16dcb_0_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a:t>Example of importance of color and chart type</a:t>
            </a:r>
            <a:endParaRPr/>
          </a:p>
          <a:p>
            <a:pPr marL="914400" marR="0" lvl="1" indent="-298450" algn="l" rtl="0">
              <a:lnSpc>
                <a:spcPct val="100000"/>
              </a:lnSpc>
              <a:spcBef>
                <a:spcPts val="0"/>
              </a:spcBef>
              <a:spcAft>
                <a:spcPts val="0"/>
              </a:spcAft>
              <a:buSzPts val="1100"/>
              <a:buChar char="○"/>
            </a:pPr>
            <a:r>
              <a:rPr lang="en"/>
              <a:t>Change from a three dimensional visualization with a rainbow scale to a two-dimensional visualization with a divergent color scale</a:t>
            </a:r>
            <a:endParaRPr/>
          </a:p>
          <a:p>
            <a:pPr marL="457200" marR="0" lvl="0" indent="-317500" algn="l" rtl="0">
              <a:lnSpc>
                <a:spcPct val="100000"/>
              </a:lnSpc>
              <a:spcBef>
                <a:spcPts val="0"/>
              </a:spcBef>
              <a:spcAft>
                <a:spcPts val="0"/>
              </a:spcAft>
              <a:buClr>
                <a:srgbClr val="000000"/>
              </a:buClr>
              <a:buSzPts val="1400"/>
              <a:buFont typeface="Arial"/>
              <a:buChar char="●"/>
            </a:pPr>
            <a:r>
              <a:rPr lang="en" sz="1100"/>
              <a:t>The final visualization should match what the data is saying</a:t>
            </a:r>
            <a:endParaRPr/>
          </a:p>
          <a:p>
            <a:pPr marL="457200" marR="0" lvl="0" indent="-317500" algn="l" rtl="0">
              <a:lnSpc>
                <a:spcPct val="100000"/>
              </a:lnSpc>
              <a:spcBef>
                <a:spcPts val="0"/>
              </a:spcBef>
              <a:spcAft>
                <a:spcPts val="0"/>
              </a:spcAft>
              <a:buClr>
                <a:srgbClr val="000000"/>
              </a:buClr>
              <a:buSzPts val="1400"/>
              <a:buFont typeface="Arial"/>
              <a:buChar char="●"/>
            </a:pPr>
            <a:r>
              <a:rPr lang="en" sz="1100"/>
              <a:t>Evaluation of artery visualizations for Heart Disease Diagnosis – low endothelial sheer stress as an indicator </a:t>
            </a:r>
            <a:endParaRPr/>
          </a:p>
          <a:p>
            <a:pPr marL="457200" marR="0" lvl="0" indent="-317500" algn="l" rtl="0">
              <a:lnSpc>
                <a:spcPct val="100000"/>
              </a:lnSpc>
              <a:spcBef>
                <a:spcPts val="0"/>
              </a:spcBef>
              <a:spcAft>
                <a:spcPts val="0"/>
              </a:spcAft>
              <a:buClr>
                <a:srgbClr val="000000"/>
              </a:buClr>
              <a:buSzPts val="1400"/>
              <a:buFont typeface="Arial"/>
              <a:buChar char="●"/>
            </a:pPr>
            <a:r>
              <a:rPr lang="en" sz="1100"/>
              <a:t>Where is it easiest to identify which regions of the arteries correspond with 0 sheer stress?</a:t>
            </a:r>
            <a:endParaRPr/>
          </a:p>
          <a:p>
            <a:pPr marL="0" lvl="0" indent="0" algn="l" rtl="0">
              <a:spcBef>
                <a:spcPts val="0"/>
              </a:spcBef>
              <a:spcAft>
                <a:spcPts val="0"/>
              </a:spcAft>
              <a:buNone/>
            </a:pPr>
            <a:endParaRPr/>
          </a:p>
          <a:p>
            <a:pPr marL="0" lvl="0" indent="0" algn="l" rtl="0">
              <a:spcBef>
                <a:spcPts val="0"/>
              </a:spcBef>
              <a:spcAft>
                <a:spcPts val="0"/>
              </a:spcAft>
              <a:buNone/>
            </a:pPr>
            <a:r>
              <a:rPr lang="en"/>
              <a:t>“We show statistically significant results demonstrating that our 2D visualizations are more accurate and efficient than 3D representations, and that a perceptually appropriate color map leads to fewer diagnostic mistakes than a rainbow color map.” ~Borkin, Gajos, Peters, et al.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7011ca7ce_4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7011ca7ce_4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f224504630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f22450463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Multiple huse can increase color contrast, making it easier to distinguish</a:t>
            </a:r>
            <a:endParaRPr/>
          </a:p>
          <a:p>
            <a:pPr marL="457200" lvl="0" indent="-298450" algn="l" rtl="0">
              <a:spcBef>
                <a:spcPts val="0"/>
              </a:spcBef>
              <a:spcAft>
                <a:spcPts val="0"/>
              </a:spcAft>
              <a:buSzPts val="1100"/>
              <a:buChar char="●"/>
            </a:pPr>
            <a:r>
              <a:rPr lang="en"/>
              <a:t>Diverging color scales are less intuitive than sequential color scales</a:t>
            </a:r>
            <a:endParaRPr/>
          </a:p>
          <a:p>
            <a:pPr marL="0" lvl="0" indent="0" algn="l" rtl="0">
              <a:spcBef>
                <a:spcPts val="0"/>
              </a:spcBef>
              <a:spcAft>
                <a:spcPts val="0"/>
              </a:spcAft>
              <a:buNone/>
            </a:pPr>
            <a:endParaRPr/>
          </a:p>
          <a:p>
            <a:pPr marL="0" lvl="0" indent="0" algn="l" rtl="0">
              <a:spcBef>
                <a:spcPts val="0"/>
              </a:spcBef>
              <a:spcAft>
                <a:spcPts val="0"/>
              </a:spcAft>
              <a:buNone/>
            </a:pPr>
            <a:r>
              <a:rPr lang="en"/>
              <a:t>“Examples of meaningful middle point:</a:t>
            </a:r>
            <a:endParaRPr/>
          </a:p>
          <a:p>
            <a:pPr marL="457200" lvl="0" indent="-298450" algn="l" rtl="0">
              <a:spcBef>
                <a:spcPts val="0"/>
              </a:spcBef>
              <a:spcAft>
                <a:spcPts val="0"/>
              </a:spcAft>
              <a:buSzPts val="1100"/>
              <a:buChar char="●"/>
            </a:pPr>
            <a:r>
              <a:rPr lang="en"/>
              <a:t>zero, e.g., positive and negative economic growth</a:t>
            </a:r>
            <a:endParaRPr/>
          </a:p>
          <a:p>
            <a:pPr marL="457200" lvl="0" indent="-298450" algn="l" rtl="0">
              <a:spcBef>
                <a:spcPts val="0"/>
              </a:spcBef>
              <a:spcAft>
                <a:spcPts val="0"/>
              </a:spcAft>
              <a:buSzPts val="1100"/>
              <a:buChar char="●"/>
            </a:pPr>
            <a:r>
              <a:rPr lang="en"/>
              <a:t>50%, e.g., the vote between two choices</a:t>
            </a:r>
            <a:endParaRPr/>
          </a:p>
          <a:p>
            <a:pPr marL="457200" lvl="0" indent="-298450" algn="l" rtl="0">
              <a:spcBef>
                <a:spcPts val="0"/>
              </a:spcBef>
              <a:spcAft>
                <a:spcPts val="0"/>
              </a:spcAft>
              <a:buSzPts val="1100"/>
              <a:buChar char="●"/>
            </a:pPr>
            <a:r>
              <a:rPr lang="en"/>
              <a:t>the average or median, e.g., age below and above the median age</a:t>
            </a:r>
            <a:endParaRPr/>
          </a:p>
          <a:p>
            <a:pPr marL="457200" lvl="0" indent="-298450" algn="l" rtl="0">
              <a:spcBef>
                <a:spcPts val="0"/>
              </a:spcBef>
              <a:spcAft>
                <a:spcPts val="0"/>
              </a:spcAft>
              <a:buSzPts val="1100"/>
              <a:buChar char="●"/>
            </a:pPr>
            <a:r>
              <a:rPr lang="en"/>
              <a:t>an agreed threshold, e.g., income levels below and above the poverty line</a:t>
            </a:r>
            <a:endParaRPr/>
          </a:p>
          <a:p>
            <a:pPr marL="457200" lvl="0" indent="-298450" algn="l" rtl="0">
              <a:spcBef>
                <a:spcPts val="0"/>
              </a:spcBef>
              <a:spcAft>
                <a:spcPts val="0"/>
              </a:spcAft>
              <a:buSzPts val="1100"/>
              <a:buChar char="●"/>
            </a:pPr>
            <a:r>
              <a:rPr lang="en"/>
              <a:t>a target, e.g., revenue below and above the quarterly target”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Sources: Lisa Charlotte Muth. “</a:t>
            </a:r>
            <a:r>
              <a:rPr lang="en" u="sng">
                <a:solidFill>
                  <a:srgbClr val="094FAA"/>
                </a:solidFill>
                <a:hlinkClick r:id="rId3">
                  <a:extLst>
                    <a:ext uri="{A12FA001-AC4F-418D-AE19-62706E023703}">
                      <ahyp:hlinkClr xmlns:ahyp="http://schemas.microsoft.com/office/drawing/2018/hyperlinkcolor" val="tx"/>
                    </a:ext>
                  </a:extLst>
                </a:hlinkClick>
              </a:rPr>
              <a:t>Which color scale to use when visualizing data.</a:t>
            </a:r>
            <a:r>
              <a:rPr lang="en">
                <a:solidFill>
                  <a:schemeClr val="dk1"/>
                </a:solidFill>
              </a:rPr>
              <a:t>” Datawrapper Blog. Accessed: September 21, 2021</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Lisa Charlotte Muth. “</a:t>
            </a:r>
            <a:r>
              <a:rPr lang="en" u="sng">
                <a:solidFill>
                  <a:srgbClr val="094FAA"/>
                </a:solidFill>
                <a:hlinkClick r:id="rId4">
                  <a:extLst>
                    <a:ext uri="{A12FA001-AC4F-418D-AE19-62706E023703}">
                      <ahyp:hlinkClr xmlns:ahyp="http://schemas.microsoft.com/office/drawing/2018/hyperlinkcolor" val="tx"/>
                    </a:ext>
                  </a:extLst>
                </a:hlinkClick>
              </a:rPr>
              <a:t>When to use sequential and when to use diverging color scales.</a:t>
            </a:r>
            <a:r>
              <a:rPr lang="en">
                <a:solidFill>
                  <a:schemeClr val="dk1"/>
                </a:solidFill>
              </a:rPr>
              <a:t>” Datawrapper Blog. Accessed: September 21, 2021</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a1c68b09b6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a1c68b09b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how something might look printed in greyscale that doesn’t have enough contrast between the sections</a:t>
            </a:r>
            <a:endParaRPr/>
          </a:p>
          <a:p>
            <a:pPr marL="0" lvl="0" indent="0" algn="l" rtl="0">
              <a:spcBef>
                <a:spcPts val="0"/>
              </a:spcBef>
              <a:spcAft>
                <a:spcPts val="0"/>
              </a:spcAft>
              <a:buNone/>
            </a:pPr>
            <a:r>
              <a:rPr lang="en"/>
              <a:t>Germany’s grey is #969696</a:t>
            </a:r>
            <a:endParaRPr/>
          </a:p>
          <a:p>
            <a:pPr marL="0" lvl="0" indent="0" algn="l" rtl="0">
              <a:spcBef>
                <a:spcPts val="0"/>
              </a:spcBef>
              <a:spcAft>
                <a:spcPts val="0"/>
              </a:spcAft>
              <a:buNone/>
            </a:pPr>
            <a:r>
              <a:rPr lang="en"/>
              <a:t>Australia’s grey is #636363</a:t>
            </a:r>
            <a:endParaRPr/>
          </a:p>
          <a:p>
            <a:pPr marL="0" lvl="0" indent="0" algn="l" rtl="0">
              <a:spcBef>
                <a:spcPts val="0"/>
              </a:spcBef>
              <a:spcAft>
                <a:spcPts val="0"/>
              </a:spcAft>
              <a:buNone/>
            </a:pPr>
            <a:r>
              <a:rPr lang="en"/>
              <a:t>France’s grey is #737373</a:t>
            </a:r>
            <a:endParaRPr/>
          </a:p>
          <a:p>
            <a:pPr marL="0" lvl="0" indent="0" algn="l" rtl="0">
              <a:spcBef>
                <a:spcPts val="0"/>
              </a:spcBef>
              <a:spcAft>
                <a:spcPts val="0"/>
              </a:spcAft>
              <a:buNone/>
            </a:pPr>
            <a:r>
              <a:rPr lang="en"/>
              <a:t>The greatest contrast in color is between Germany and Australia with a contrast of 2:03:1. Recommended contrast for graphics is 3:1.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22450463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f22450463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f224504630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f22450463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f224504630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f22450463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f22450463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f22450463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f224504630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f22450463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f22450463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f22450463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f224504630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f22450463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 sz="1400">
                <a:solidFill>
                  <a:srgbClr val="595959"/>
                </a:solidFill>
              </a:rPr>
              <a:t>Just be careful that the gridlines don’t add extra clutter</a:t>
            </a:r>
            <a:endParaRPr sz="14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f224504630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f22450463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Image by Bvelevski used under a </a:t>
            </a:r>
            <a:r>
              <a:rPr lang="en" sz="1200" u="sng">
                <a:solidFill>
                  <a:srgbClr val="094FAA"/>
                </a:solidFill>
                <a:hlinkClick r:id="rId3">
                  <a:extLst>
                    <a:ext uri="{A12FA001-AC4F-418D-AE19-62706E023703}">
                      <ahyp:hlinkClr xmlns:ahyp="http://schemas.microsoft.com/office/drawing/2018/hyperlinkcolor" val="tx"/>
                    </a:ext>
                  </a:extLst>
                </a:hlinkClick>
              </a:rPr>
              <a:t>CC-BY-SA 4.0</a:t>
            </a:r>
            <a:r>
              <a:rPr lang="en" sz="1200">
                <a:solidFill>
                  <a:schemeClr val="dk1"/>
                </a:solidFill>
              </a:rPr>
              <a:t>. Source: </a:t>
            </a:r>
            <a:r>
              <a:rPr lang="en" sz="1200" u="sng">
                <a:solidFill>
                  <a:srgbClr val="094FAA"/>
                </a:solidFill>
                <a:hlinkClick r:id="rId4">
                  <a:extLst>
                    <a:ext uri="{A12FA001-AC4F-418D-AE19-62706E023703}">
                      <ahyp:hlinkClr xmlns:ahyp="http://schemas.microsoft.com/office/drawing/2018/hyperlinkcolor" val="tx"/>
                    </a:ext>
                  </a:extLst>
                </a:hlinkClick>
              </a:rPr>
              <a:t>https://commons.wikimedia.org/wiki/File:Epica_CO2_temperature.png</a:t>
            </a:r>
            <a:r>
              <a:rPr lang="en" sz="1200">
                <a:solidFill>
                  <a:schemeClr val="dk1"/>
                </a:solidFill>
              </a:rPr>
              <a:t>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f7011ca7ce_4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f7011ca7ce_4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f224504630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f22450463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ca29a19b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eca29a19b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 including citation to data source is important to an ethical approach to labor in data visualization and is also emphasized throughout the </a:t>
            </a:r>
            <a:r>
              <a:rPr lang="en" u="sng">
                <a:solidFill>
                  <a:srgbClr val="094FAA"/>
                </a:solidFill>
                <a:hlinkClick r:id="rId3">
                  <a:extLst>
                    <a:ext uri="{A12FA001-AC4F-418D-AE19-62706E023703}">
                      <ahyp:hlinkClr xmlns:ahyp="http://schemas.microsoft.com/office/drawing/2018/hyperlinkcolor" val="tx"/>
                    </a:ext>
                  </a:extLst>
                </a:hlinkClick>
              </a:rPr>
              <a:t>Ethics in Data Visualization module</a:t>
            </a:r>
            <a:r>
              <a:rPr lang="en">
                <a:solidFill>
                  <a:schemeClr val="dk1"/>
                </a:solidFill>
              </a:rPr>
              <a: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9595d4ae9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9595d4ae9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Possibly useful:</a:t>
            </a:r>
            <a:r>
              <a:rPr lang="en">
                <a:solidFill>
                  <a:srgbClr val="094FAA"/>
                </a:solidFill>
              </a:rPr>
              <a:t> </a:t>
            </a:r>
            <a:r>
              <a:rPr lang="en" u="sng">
                <a:solidFill>
                  <a:srgbClr val="094FAA"/>
                </a:solidFill>
                <a:hlinkClick r:id="rId3">
                  <a:extLst>
                    <a:ext uri="{A12FA001-AC4F-418D-AE19-62706E023703}">
                      <ahyp:hlinkClr xmlns:ahyp="http://schemas.microsoft.com/office/drawing/2018/hyperlinkcolor" val="tx"/>
                    </a:ext>
                  </a:extLst>
                </a:hlinkClick>
              </a:rPr>
              <a:t>Duke: Intro to Data Vis Spring 2018</a:t>
            </a:r>
            <a:endParaRPr>
              <a:solidFill>
                <a:srgbClr val="094FAA"/>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1c68b09b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The next few slides will review bar, pie, line, and scatter charts and box plots. While this presentation will touch on mapping, there is an entire field (cartography and GIS) devoted to this.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Optional - add dashboard and define: Although this will not be covered in this presentation, for reference, when someone talks about a dashboard they are referring to an interactive tool composed of charts and filters that allows the user to explore the data. </a:t>
            </a:r>
            <a:endParaRPr sz="1100"/>
          </a:p>
        </p:txBody>
      </p:sp>
      <p:sp>
        <p:nvSpPr>
          <p:cNvPr id="606" name="Google Shape;606;ga1c68b09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a1c68b09b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a1c68b09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 charts are effective at communicating data because we tend to be good at comparing lengths. They present categorical data with rectangular bars with heights proportional to the values that they represent. Some variations include stacked bar charts, where different parts of a category are stacked on top or side by side in a single bar, or grouped bar charts, where different parts of a category are represented in side by side but separate bars.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f14d79121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f14d79121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Some best practices for a bar chart include having horizontal axis labels so they are easier to read, bars sorted by length or some other logical order, a simple color scheme that highlights certain bars strategically, and an axis that starts at zero and ends at a natural point.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Also: use bars for data categories that are discrete: for variables like country or university that are categorical, it is in appropriate to use a chart type that is designed for continuous data, like a line chart which uses a line to indicate continuity from one point to the next. (Zacks, J., Tversky, B. Bars and lines: A study of graphic communication. </a:t>
            </a:r>
            <a:r>
              <a:rPr lang="en" i="1">
                <a:solidFill>
                  <a:schemeClr val="dk1"/>
                </a:solidFill>
              </a:rPr>
              <a:t>Mem Cogn</a:t>
            </a:r>
            <a:r>
              <a:rPr lang="en">
                <a:solidFill>
                  <a:schemeClr val="dk1"/>
                </a:solidFill>
              </a:rPr>
              <a:t> 27</a:t>
            </a:r>
            <a:r>
              <a:rPr lang="en" b="1">
                <a:solidFill>
                  <a:schemeClr val="dk1"/>
                </a:solidFill>
              </a:rPr>
              <a:t>, </a:t>
            </a:r>
            <a:r>
              <a:rPr lang="en">
                <a:solidFill>
                  <a:schemeClr val="dk1"/>
                </a:solidFill>
              </a:rPr>
              <a:t>1073–1079 (1999). </a:t>
            </a:r>
            <a:r>
              <a:rPr lang="en" u="sng">
                <a:solidFill>
                  <a:srgbClr val="094FAA"/>
                </a:solidFill>
                <a:hlinkClick r:id="rId3">
                  <a:extLst>
                    <a:ext uri="{A12FA001-AC4F-418D-AE19-62706E023703}">
                      <ahyp:hlinkClr xmlns:ahyp="http://schemas.microsoft.com/office/drawing/2018/hyperlinkcolor" val="tx"/>
                    </a:ext>
                  </a:extLst>
                </a:hlinkClick>
              </a:rPr>
              <a:t>https://doi.org/10.3758/BF03201236</a:t>
            </a:r>
            <a:r>
              <a:rPr lang="en">
                <a:solidFill>
                  <a:srgbClr val="094FAA"/>
                </a:solidFill>
              </a:rPr>
              <a:t>) </a:t>
            </a:r>
            <a:endParaRPr>
              <a:solidFill>
                <a:srgbClr val="094FAA"/>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Datawrapper, “Why our column and bar charts start at zero (or below)”</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Datawrapper, “What to consider when creating stacked column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“Data Design Standards: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“Data Design Standards: Stacked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8">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9">
                  <a:extLst>
                    <a:ext uri="{A12FA001-AC4F-418D-AE19-62706E023703}">
                      <ahyp:hlinkClr xmlns:ahyp="http://schemas.microsoft.com/office/drawing/2018/hyperlinkcolor" val="tx"/>
                    </a:ext>
                  </a:extLst>
                </a:hlinkClick>
              </a:rPr>
              <a:t>Curved Discussion, “When can a line be a bar?”</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0">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1">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2">
                  <a:extLst>
                    <a:ext uri="{A12FA001-AC4F-418D-AE19-62706E023703}">
                      <ahyp:hlinkClr xmlns:ahyp="http://schemas.microsoft.com/office/drawing/2018/hyperlinkcolor" val="tx"/>
                    </a:ext>
                  </a:extLst>
                </a:hlinkClick>
              </a:rPr>
              <a:t>IBM Design Language, “Charts”</a:t>
            </a:r>
            <a:endParaRPr>
              <a:solidFill>
                <a:srgbClr val="094FAA"/>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Graphic from Urban Institute Data Visualization Style Guide; shared with the same </a:t>
            </a:r>
            <a:r>
              <a:rPr lang="en" u="sng">
                <a:solidFill>
                  <a:srgbClr val="094FAA"/>
                </a:solidFill>
                <a:hlinkClick r:id="rId13">
                  <a:extLst>
                    <a:ext uri="{A12FA001-AC4F-418D-AE19-62706E023703}">
                      <ahyp:hlinkClr xmlns:ahyp="http://schemas.microsoft.com/office/drawing/2018/hyperlinkcolor" val="tx"/>
                    </a:ext>
                  </a:extLst>
                </a:hlinkClick>
              </a:rPr>
              <a:t>license</a:t>
            </a:r>
            <a:r>
              <a:rPr lang="en">
                <a:solidFill>
                  <a:srgbClr val="094FAA"/>
                </a:solidFill>
              </a:rPr>
              <a:t> </a:t>
            </a:r>
            <a:r>
              <a:rPr lang="en">
                <a:solidFill>
                  <a:schemeClr val="dk1"/>
                </a:solidFill>
              </a:rPr>
              <a:t>as the original. </a:t>
            </a:r>
            <a:endParaRPr>
              <a:solidFill>
                <a:srgbClr val="094FAA"/>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f14d79121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f14d79121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Stacked bar charts, covered a couple of slides ago, can be useful but make it difficult to compare categories in the middle. Grouped bar charts can be confusing when bars within a series are spread out. Small multiples are an effective way to represent categorical data because they use a common axis that allows trends to be compared.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Also: use bars for data categories that are discrete: for variables like country or university that are categorical, it is in appropriate to use a chart type that is designed for continuous data, like a line chart which uses a line to indicate continuity from one point to the next. (Zacks, J., Tversky, B. Bars and lines: A study of graphic communication. </a:t>
            </a:r>
            <a:r>
              <a:rPr lang="en" i="1">
                <a:solidFill>
                  <a:schemeClr val="dk1"/>
                </a:solidFill>
              </a:rPr>
              <a:t>Mem Cogn</a:t>
            </a:r>
            <a:r>
              <a:rPr lang="en">
                <a:solidFill>
                  <a:schemeClr val="dk1"/>
                </a:solidFill>
              </a:rPr>
              <a:t> 27</a:t>
            </a:r>
            <a:r>
              <a:rPr lang="en" b="1">
                <a:solidFill>
                  <a:schemeClr val="dk1"/>
                </a:solidFill>
              </a:rPr>
              <a:t>, </a:t>
            </a:r>
            <a:r>
              <a:rPr lang="en">
                <a:solidFill>
                  <a:schemeClr val="dk1"/>
                </a:solidFill>
              </a:rPr>
              <a:t>1073–1079 (1999). </a:t>
            </a:r>
            <a:r>
              <a:rPr lang="en" u="sng">
                <a:solidFill>
                  <a:srgbClr val="094FAA"/>
                </a:solidFill>
                <a:hlinkClick r:id="rId3">
                  <a:extLst>
                    <a:ext uri="{A12FA001-AC4F-418D-AE19-62706E023703}">
                      <ahyp:hlinkClr xmlns:ahyp="http://schemas.microsoft.com/office/drawing/2018/hyperlinkcolor" val="tx"/>
                    </a:ext>
                  </a:extLst>
                </a:hlinkClick>
              </a:rPr>
              <a:t>https://doi.org/10.3758/BF03201236</a:t>
            </a:r>
            <a:r>
              <a:rPr lang="en">
                <a:solidFill>
                  <a:srgbClr val="094FAA"/>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Datawrapper, “Why our column and bar charts start at zero (or below)”</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Datawrapper, “What to consider when creating stacked column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“Data Design Standards: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“Data Design Standards: Stacked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8">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9">
                  <a:extLst>
                    <a:ext uri="{A12FA001-AC4F-418D-AE19-62706E023703}">
                      <ahyp:hlinkClr xmlns:ahyp="http://schemas.microsoft.com/office/drawing/2018/hyperlinkcolor" val="tx"/>
                    </a:ext>
                  </a:extLst>
                </a:hlinkClick>
              </a:rPr>
              <a:t>Curved Discussion, “When can a line be a bar?”</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0">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1">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2">
                  <a:extLst>
                    <a:ext uri="{A12FA001-AC4F-418D-AE19-62706E023703}">
                      <ahyp:hlinkClr xmlns:ahyp="http://schemas.microsoft.com/office/drawing/2018/hyperlinkcolor" val="tx"/>
                    </a:ext>
                  </a:extLst>
                </a:hlinkClick>
              </a:rPr>
              <a:t>IBM Design Language, “Charts”</a:t>
            </a:r>
            <a:endParaRPr>
              <a:solidFill>
                <a:srgbClr val="094FAA"/>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Graphic from Urban Institute Data Visualization Style Guide; shared with the same </a:t>
            </a:r>
            <a:r>
              <a:rPr lang="en" u="sng">
                <a:solidFill>
                  <a:srgbClr val="094FAA"/>
                </a:solidFill>
                <a:hlinkClick r:id="rId13">
                  <a:extLst>
                    <a:ext uri="{A12FA001-AC4F-418D-AE19-62706E023703}">
                      <ahyp:hlinkClr xmlns:ahyp="http://schemas.microsoft.com/office/drawing/2018/hyperlinkcolor" val="tx"/>
                    </a:ext>
                  </a:extLst>
                </a:hlinkClick>
              </a:rPr>
              <a:t>license</a:t>
            </a:r>
            <a:r>
              <a:rPr lang="en">
                <a:solidFill>
                  <a:srgbClr val="094FAA"/>
                </a:solidFill>
              </a:rPr>
              <a:t> </a:t>
            </a:r>
            <a:r>
              <a:rPr lang="en">
                <a:solidFill>
                  <a:schemeClr val="dk1"/>
                </a:solidFill>
              </a:rPr>
              <a:t>as the original.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a1c68b09b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a1c68b09b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Pie charts are another very popular chart type. A pie chart is a circle that is divided into slides to illustrate numerical proportions. While popular, they are often criticized because it can be difficult to compare proportions.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f224504630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f224504630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Only use if you have a limited number of data points (five at most)</a:t>
            </a:r>
            <a:endParaRPr/>
          </a:p>
          <a:p>
            <a:pPr marL="457200" lvl="0" indent="-298450" algn="l" rtl="0">
              <a:spcBef>
                <a:spcPts val="0"/>
              </a:spcBef>
              <a:spcAft>
                <a:spcPts val="0"/>
              </a:spcAft>
              <a:buSzPts val="1100"/>
              <a:buChar char="●"/>
            </a:pPr>
            <a:r>
              <a:rPr lang="en"/>
              <a:t>Not an effective chart option when the data points are very similar to each other</a:t>
            </a:r>
            <a:endParaRPr/>
          </a:p>
          <a:p>
            <a:pPr marL="457200" lvl="0" indent="-298450" algn="l" rtl="0">
              <a:spcBef>
                <a:spcPts val="0"/>
              </a:spcBef>
              <a:spcAft>
                <a:spcPts val="0"/>
              </a:spcAft>
              <a:buSzPts val="1100"/>
              <a:buChar char="●"/>
            </a:pPr>
            <a:r>
              <a:rPr lang="en"/>
              <a:t>Makes most sense if the data are parts of a whole (should always total 100%)</a:t>
            </a:r>
            <a:endParaRPr/>
          </a:p>
          <a:p>
            <a:pPr marL="457200" lvl="0" indent="-298450" algn="l" rtl="0">
              <a:spcBef>
                <a:spcPts val="0"/>
              </a:spcBef>
              <a:spcAft>
                <a:spcPts val="0"/>
              </a:spcAft>
              <a:buSzPts val="1100"/>
              <a:buChar char="●"/>
            </a:pPr>
            <a:r>
              <a:rPr lang="en"/>
              <a:t>Sort the pie wedges in a natural ordering (often biggest to smallest)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Resources</a:t>
            </a:r>
            <a:endParaRPr>
              <a:solidFill>
                <a:schemeClr val="dk1"/>
              </a:solidFill>
            </a:endParaRPr>
          </a:p>
          <a:p>
            <a:pPr marL="457200" lvl="0" indent="-298450" algn="l" rtl="0">
              <a:spcBef>
                <a:spcPts val="0"/>
              </a:spcBef>
              <a:spcAft>
                <a:spcPts val="0"/>
              </a:spcAft>
              <a:buClr>
                <a:schemeClr val="dk1"/>
              </a:buClr>
              <a:buSzPts val="1100"/>
              <a:buChar char="●"/>
            </a:pPr>
            <a:r>
              <a:rPr lang="en" u="sng">
                <a:solidFill>
                  <a:srgbClr val="094FAA"/>
                </a:solidFill>
                <a:hlinkClick r:id="rId3">
                  <a:extLst>
                    <a:ext uri="{A12FA001-AC4F-418D-AE19-62706E023703}">
                      <ahyp:hlinkClr xmlns:ahyp="http://schemas.microsoft.com/office/drawing/2018/hyperlinkcolor" val="tx"/>
                    </a:ext>
                  </a:extLst>
                </a:hlinkClick>
              </a:rPr>
              <a:t>Datawrapper, “Why our column and bar charts start at zero (or below)”</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Datawrapper, “What to consider when creating stacked column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“Data Design Standards: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“Data Design Standards: Stacked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8">
                  <a:extLst>
                    <a:ext uri="{A12FA001-AC4F-418D-AE19-62706E023703}">
                      <ahyp:hlinkClr xmlns:ahyp="http://schemas.microsoft.com/office/drawing/2018/hyperlinkcolor" val="tx"/>
                    </a:ext>
                  </a:extLst>
                </a:hlinkClick>
              </a:rPr>
              <a:t>Curved Discussion, “When can a line be a bar?”</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9">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0">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1">
                  <a:extLst>
                    <a:ext uri="{A12FA001-AC4F-418D-AE19-62706E023703}">
                      <ahyp:hlinkClr xmlns:ahyp="http://schemas.microsoft.com/office/drawing/2018/hyperlinkcolor" val="tx"/>
                    </a:ext>
                  </a:extLst>
                </a:hlinkClick>
              </a:rPr>
              <a:t>IBM Design Language, “Charts”</a:t>
            </a:r>
            <a:endParaRPr>
              <a:solidFill>
                <a:srgbClr val="094FAA"/>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Graphic from Urban Institute Data Visualization Style Guide; shared with the same </a:t>
            </a:r>
            <a:r>
              <a:rPr lang="en" u="sng">
                <a:solidFill>
                  <a:srgbClr val="094FAA"/>
                </a:solidFill>
                <a:hlinkClick r:id="rId12">
                  <a:extLst>
                    <a:ext uri="{A12FA001-AC4F-418D-AE19-62706E023703}">
                      <ahyp:hlinkClr xmlns:ahyp="http://schemas.microsoft.com/office/drawing/2018/hyperlinkcolor" val="tx"/>
                    </a:ext>
                  </a:extLst>
                </a:hlinkClick>
              </a:rPr>
              <a:t>license</a:t>
            </a:r>
            <a:r>
              <a:rPr lang="en">
                <a:solidFill>
                  <a:srgbClr val="094FAA"/>
                </a:solidFill>
              </a:rPr>
              <a:t> </a:t>
            </a:r>
            <a:r>
              <a:rPr lang="en">
                <a:solidFill>
                  <a:schemeClr val="dk1"/>
                </a:solidFill>
              </a:rPr>
              <a:t>as the original.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a1c68b09b6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a1c68b09b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Line charts include data points called markers that are connected by straight line segments. They work best when representing continuous data, such as time or temperature. Some variations include area charts or stacked area charts, where the space under the line(s) are filled in.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Vis4, “Doing the Line Charts Right”</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92028dfd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e92028dfd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Other possibilities: “</a:t>
            </a:r>
            <a:r>
              <a:rPr lang="en" u="sng">
                <a:solidFill>
                  <a:srgbClr val="094FAA"/>
                </a:solidFill>
                <a:hlinkClick r:id="rId3">
                  <a:extLst>
                    <a:ext uri="{A12FA001-AC4F-418D-AE19-62706E023703}">
                      <ahyp:hlinkClr xmlns:ahyp="http://schemas.microsoft.com/office/drawing/2018/hyperlinkcolor" val="tx"/>
                    </a:ext>
                  </a:extLst>
                </a:hlinkClick>
              </a:rPr>
              <a:t>The Fallen of WWII</a:t>
            </a:r>
            <a:r>
              <a:rPr lang="en">
                <a:solidFill>
                  <a:schemeClr val="dk1"/>
                </a:solidFill>
              </a:rPr>
              <a:t>”</a:t>
            </a:r>
            <a:r>
              <a:rPr lang="en" sz="1050">
                <a:solidFill>
                  <a:srgbClr val="3C4043"/>
                </a:solidFill>
                <a:highlight>
                  <a:srgbClr val="FFFFFF"/>
                </a:highlight>
                <a:latin typeface="Roboto"/>
                <a:ea typeface="Roboto"/>
                <a:cs typeface="Roboto"/>
                <a:sym typeface="Roboto"/>
              </a:rPr>
              <a:t>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f14d79121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f14d79121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Label lines directly when possible. It can be difficult to connect lines up to legend entries based only on color and style.</a:t>
            </a:r>
            <a:endParaRPr/>
          </a:p>
          <a:p>
            <a:pPr marL="457200" lvl="0" indent="-298450" algn="l" rtl="0">
              <a:spcBef>
                <a:spcPts val="0"/>
              </a:spcBef>
              <a:spcAft>
                <a:spcPts val="0"/>
              </a:spcAft>
              <a:buSzPts val="1100"/>
              <a:buChar char="●"/>
            </a:pPr>
            <a:r>
              <a:rPr lang="en"/>
              <a:t>Limit the number of different colors and line styles used in a single chart.</a:t>
            </a:r>
            <a:endParaRPr/>
          </a:p>
          <a:p>
            <a:pPr marL="457200" lvl="0" indent="-298450" algn="l" rtl="0">
              <a:spcBef>
                <a:spcPts val="0"/>
              </a:spcBef>
              <a:spcAft>
                <a:spcPts val="0"/>
              </a:spcAft>
              <a:buSzPts val="1100"/>
              <a:buChar char="●"/>
            </a:pPr>
            <a:r>
              <a:rPr lang="en"/>
              <a:t>If data are distributed unevenly over the time period, add circles to the line to be explicit about where there are data points.</a:t>
            </a:r>
            <a:endParaRPr/>
          </a:p>
          <a:p>
            <a:pPr marL="457200" lvl="0" indent="-298450" algn="l" rtl="0">
              <a:spcBef>
                <a:spcPts val="0"/>
              </a:spcBef>
              <a:spcAft>
                <a:spcPts val="0"/>
              </a:spcAft>
              <a:buSzPts val="1100"/>
              <a:buChar char="●"/>
            </a:pPr>
            <a:r>
              <a:rPr lang="en"/>
              <a:t>Be cautious with stacked area charts. It is difficult to interpret the changes to inner categories against a moving baseline. A simple line chart is often easier to read.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Also: don’t use lines to connect discrete categories. For example, for variables like country or university that are categorical, it is in appropriate to use a chart type that is designed for continuous data, like a line chart which uses a line to indicate continuity from one point to the next. (Zacks, J., Tversky, B. Bars and lines: A study of graphic communication. </a:t>
            </a:r>
            <a:r>
              <a:rPr lang="en" i="1">
                <a:solidFill>
                  <a:schemeClr val="dk1"/>
                </a:solidFill>
              </a:rPr>
              <a:t>Mem Cogn</a:t>
            </a:r>
            <a:r>
              <a:rPr lang="en">
                <a:solidFill>
                  <a:schemeClr val="dk1"/>
                </a:solidFill>
              </a:rPr>
              <a:t> </a:t>
            </a:r>
            <a:r>
              <a:rPr lang="en" b="1">
                <a:solidFill>
                  <a:schemeClr val="dk1"/>
                </a:solidFill>
              </a:rPr>
              <a:t>27, </a:t>
            </a:r>
            <a:r>
              <a:rPr lang="en">
                <a:solidFill>
                  <a:schemeClr val="dk1"/>
                </a:solidFill>
              </a:rPr>
              <a:t>1073–1079 (1999).</a:t>
            </a:r>
            <a:r>
              <a:rPr lang="en">
                <a:solidFill>
                  <a:srgbClr val="094FAA"/>
                </a:solidFill>
              </a:rPr>
              <a:t> </a:t>
            </a:r>
            <a:r>
              <a:rPr lang="en" u="sng">
                <a:solidFill>
                  <a:srgbClr val="094FAA"/>
                </a:solidFill>
                <a:hlinkClick r:id="rId3">
                  <a:extLst>
                    <a:ext uri="{A12FA001-AC4F-418D-AE19-62706E023703}">
                      <ahyp:hlinkClr xmlns:ahyp="http://schemas.microsoft.com/office/drawing/2018/hyperlinkcolor" val="tx"/>
                    </a:ext>
                  </a:extLst>
                </a:hlinkClick>
              </a:rPr>
              <a:t>https://doi.org/10.3758/BF03201236</a:t>
            </a:r>
            <a:r>
              <a:rPr lang="en">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“Data Visualization Standards: Line Graph”</a:t>
            </a:r>
            <a:r>
              <a:rPr lang="en">
                <a:solidFill>
                  <a:srgbClr val="094FAA"/>
                </a:solidFill>
              </a:rPr>
              <a:t> </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8">
                  <a:extLst>
                    <a:ext uri="{A12FA001-AC4F-418D-AE19-62706E023703}">
                      <ahyp:hlinkClr xmlns:ahyp="http://schemas.microsoft.com/office/drawing/2018/hyperlinkcolor" val="tx"/>
                    </a:ext>
                  </a:extLst>
                </a:hlinkClick>
              </a:rPr>
              <a:t>IBM Design Language, “Charts”</a:t>
            </a:r>
            <a:endParaRPr>
              <a:solidFill>
                <a:srgbClr val="094FAA"/>
              </a:solidFill>
            </a:endParaRPr>
          </a:p>
          <a:p>
            <a:pPr marL="0" lvl="0" indent="0" algn="l" rtl="0">
              <a:spcBef>
                <a:spcPts val="0"/>
              </a:spcBef>
              <a:spcAft>
                <a:spcPts val="0"/>
              </a:spcAft>
              <a:buNone/>
            </a:pPr>
            <a:endParaRPr/>
          </a:p>
          <a:p>
            <a:pPr marL="0" lvl="0" indent="0" algn="l" rtl="0">
              <a:spcBef>
                <a:spcPts val="0"/>
              </a:spcBef>
              <a:spcAft>
                <a:spcPts val="0"/>
              </a:spcAft>
              <a:buNone/>
            </a:pPr>
            <a:r>
              <a:rPr lang="en"/>
              <a:t>Graphic from Urban Institute Data Visualization Style Guide; shared with the same </a:t>
            </a:r>
            <a:r>
              <a:rPr lang="en" u="sng">
                <a:solidFill>
                  <a:srgbClr val="094FAA"/>
                </a:solidFill>
                <a:hlinkClick r:id="rId9">
                  <a:extLst>
                    <a:ext uri="{A12FA001-AC4F-418D-AE19-62706E023703}">
                      <ahyp:hlinkClr xmlns:ahyp="http://schemas.microsoft.com/office/drawing/2018/hyperlinkcolor" val="tx"/>
                    </a:ext>
                  </a:extLst>
                </a:hlinkClick>
              </a:rPr>
              <a:t>license</a:t>
            </a:r>
            <a:r>
              <a:rPr lang="en">
                <a:solidFill>
                  <a:srgbClr val="094FAA"/>
                </a:solidFill>
              </a:rPr>
              <a:t> </a:t>
            </a:r>
            <a:r>
              <a:rPr lang="en"/>
              <a:t>as the original.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fd0093019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Excel, if you use the “line chart” chart type, you may get a categorical or text axis for the x axis, which spaces data out evenly. If you have gaps in your data for that axis - for example, if you don’t have data for every year - the chart will distort the rate of change in the data. The chart on the right was created in Excel, but it uses the “scatter plot” chart type instead, with the variation that adds a line between the points. Note how having both lines and points really emphasizes where the data points are and where there are gaps.</a:t>
            </a:r>
            <a:endParaRPr/>
          </a:p>
          <a:p>
            <a:pPr marL="0" lvl="0" indent="0" algn="l" rtl="0">
              <a:spcBef>
                <a:spcPts val="0"/>
              </a:spcBef>
              <a:spcAft>
                <a:spcPts val="0"/>
              </a:spcAft>
              <a:buNone/>
            </a:pPr>
            <a:endParaRPr/>
          </a:p>
          <a:p>
            <a:pPr marL="0" lvl="0" indent="0" algn="l" rtl="0">
              <a:spcBef>
                <a:spcPts val="0"/>
              </a:spcBef>
              <a:spcAft>
                <a:spcPts val="0"/>
              </a:spcAft>
              <a:buNone/>
            </a:pPr>
            <a:r>
              <a:rPr lang="en"/>
              <a:t>(The data here come from a report on Trends in Instructional Staff Employment Status in degree-granting institutions in the US.)</a:t>
            </a:r>
            <a:endParaRPr/>
          </a:p>
        </p:txBody>
      </p:sp>
      <p:sp>
        <p:nvSpPr>
          <p:cNvPr id="687" name="Google Shape;687;gefd0093019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1c68b09b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a1c68b09b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Scatter plots are bivariate plots of two continuous variables. There can be many y values for each x value. You may see them with a trend line that doesn’t connect the points but tries to communicate a general trend. Some types of bubble charts are a variation of scatter plots.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f224504630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f224504630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Beware of overplotting (dots that are stacked on top of each other); use transparency or aggregation (e.g., spatial histogram, binned scatterplot) to make it clear how much data you have</a:t>
            </a:r>
            <a:endParaRPr/>
          </a:p>
          <a:p>
            <a:pPr marL="457200" lvl="0" indent="-298450" algn="l" rtl="0">
              <a:spcBef>
                <a:spcPts val="0"/>
              </a:spcBef>
              <a:spcAft>
                <a:spcPts val="0"/>
              </a:spcAft>
              <a:buSzPts val="1100"/>
              <a:buChar char="●"/>
            </a:pPr>
            <a:r>
              <a:rPr lang="en"/>
              <a:t>Do not allow points to fall directly on axis; include some visual padding or change your axis limits so the points fall completely inside the chart and are fully visible against the background</a:t>
            </a:r>
            <a:endParaRPr/>
          </a:p>
          <a:p>
            <a:pPr marL="457200" lvl="0" indent="-298450" algn="l" rtl="0">
              <a:spcBef>
                <a:spcPts val="0"/>
              </a:spcBef>
              <a:spcAft>
                <a:spcPts val="0"/>
              </a:spcAft>
              <a:buSzPts val="1100"/>
              <a:buChar char="●"/>
            </a:pPr>
            <a:r>
              <a:rPr lang="en"/>
              <a:t>If using size to represent a numerical variable, make sure the chart maps the number to the </a:t>
            </a:r>
            <a:r>
              <a:rPr lang="en" b="1"/>
              <a:t>area</a:t>
            </a:r>
            <a:r>
              <a:rPr lang="en"/>
              <a:t> of the bubble instead of the diameter or radius</a:t>
            </a:r>
            <a:endParaRPr/>
          </a:p>
          <a:p>
            <a:pPr marL="457200" lvl="0" indent="-298450" algn="l" rtl="0">
              <a:spcBef>
                <a:spcPts val="0"/>
              </a:spcBef>
              <a:spcAft>
                <a:spcPts val="0"/>
              </a:spcAft>
              <a:buSzPts val="1100"/>
              <a:buChar char="●"/>
            </a:pPr>
            <a:r>
              <a:rPr lang="en"/>
              <a:t>If using color to represent either numerical or categorical data, review guidelines on appropriate use of color in visualizations.</a:t>
            </a:r>
            <a:endParaRPr/>
          </a:p>
          <a:p>
            <a:pPr marL="0" lvl="0" indent="0" algn="l" rtl="0">
              <a:spcBef>
                <a:spcPts val="0"/>
              </a:spcBef>
              <a:spcAft>
                <a:spcPts val="0"/>
              </a:spcAft>
              <a:buNone/>
            </a:pP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3">
                  <a:extLst>
                    <a:ext uri="{A12FA001-AC4F-418D-AE19-62706E023703}">
                      <ahyp:hlinkClr xmlns:ahyp="http://schemas.microsoft.com/office/drawing/2018/hyperlinkcolor" val="tx"/>
                    </a:ext>
                  </a:extLst>
                </a:hlinkClick>
              </a:rPr>
              <a:t>“Data Design Standards: Scatter Plot”</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“Data Design Standards: Bubble Chart”</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“Data Design Standards: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“Data Design Standards: Stacked Bar Charts”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8">
                  <a:extLst>
                    <a:ext uri="{A12FA001-AC4F-418D-AE19-62706E023703}">
                      <ahyp:hlinkClr xmlns:ahyp="http://schemas.microsoft.com/office/drawing/2018/hyperlinkcolor" val="tx"/>
                    </a:ext>
                  </a:extLst>
                </a:hlinkClick>
              </a:rPr>
              <a:t>Curved Discussion, “When can a line be a bar?”</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9">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0">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1">
                  <a:extLst>
                    <a:ext uri="{A12FA001-AC4F-418D-AE19-62706E023703}">
                      <ahyp:hlinkClr xmlns:ahyp="http://schemas.microsoft.com/office/drawing/2018/hyperlinkcolor" val="tx"/>
                    </a:ext>
                  </a:extLst>
                </a:hlinkClick>
              </a:rPr>
              <a:t>IBM Design Language, “Charts”</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a1c68b09b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a1c68b09b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Box plots show the variability in measure between groups.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f224504630_3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f224504630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Sort the box plots in a natural ordering (for example, based on median)</a:t>
            </a:r>
            <a:endParaRPr/>
          </a:p>
          <a:p>
            <a:pPr marL="457200" lvl="0" indent="-298450" algn="l" rtl="0">
              <a:spcBef>
                <a:spcPts val="0"/>
              </a:spcBef>
              <a:spcAft>
                <a:spcPts val="0"/>
              </a:spcAft>
              <a:buSzPts val="1100"/>
              <a:buChar char="●"/>
            </a:pPr>
            <a:r>
              <a:rPr lang="en"/>
              <a:t>Don’t remove outliers without making note of it</a:t>
            </a:r>
            <a:endParaRPr/>
          </a:p>
          <a:p>
            <a:pPr marL="457200" lvl="0" indent="-298450" algn="l" rtl="0">
              <a:spcBef>
                <a:spcPts val="0"/>
              </a:spcBef>
              <a:spcAft>
                <a:spcPts val="0"/>
              </a:spcAft>
              <a:buClr>
                <a:schemeClr val="dk1"/>
              </a:buClr>
              <a:buSzPts val="1100"/>
              <a:buChar char="●"/>
            </a:pPr>
            <a:r>
              <a:rPr lang="en">
                <a:solidFill>
                  <a:schemeClr val="dk1"/>
                </a:solidFill>
              </a:rPr>
              <a:t>Offer textual explanations of the box plot if the audience may not have seen them before</a:t>
            </a:r>
            <a:endParaRPr/>
          </a:p>
          <a:p>
            <a:pPr marL="0" lvl="0" indent="0" algn="l" rtl="0">
              <a:spcBef>
                <a:spcPts val="0"/>
              </a:spcBef>
              <a:spcAft>
                <a:spcPts val="0"/>
              </a:spcAft>
              <a:buNone/>
            </a:pPr>
            <a:endParaRPr>
              <a:solidFill>
                <a:srgbClr val="094FAA"/>
              </a:solidFill>
            </a:endParaRPr>
          </a:p>
          <a:p>
            <a:pPr marL="457200" lvl="0" indent="-298450" algn="l" rtl="0">
              <a:spcBef>
                <a:spcPts val="0"/>
              </a:spcBef>
              <a:spcAft>
                <a:spcPts val="0"/>
              </a:spcAft>
              <a:buClr>
                <a:srgbClr val="094FAA"/>
              </a:buClr>
              <a:buSzPts val="1100"/>
              <a:buChar char="●"/>
            </a:pPr>
            <a:r>
              <a:rPr lang="en" u="sng">
                <a:solidFill>
                  <a:srgbClr val="094FAA"/>
                </a:solidFill>
                <a:hlinkClick r:id="rId3">
                  <a:extLst>
                    <a:ext uri="{A12FA001-AC4F-418D-AE19-62706E023703}">
                      <ahyp:hlinkClr xmlns:ahyp="http://schemas.microsoft.com/office/drawing/2018/hyperlinkcolor" val="tx"/>
                    </a:ext>
                  </a:extLst>
                </a:hlinkClick>
              </a:rPr>
              <a:t>“Data Design Standards: Box and Whisker”</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IBM Design Language, “Charts”</a:t>
            </a:r>
            <a:endParaRPr/>
          </a:p>
          <a:p>
            <a:pPr marL="457200" lvl="0" indent="-298450" algn="l" rtl="0">
              <a:spcBef>
                <a:spcPts val="0"/>
              </a:spcBef>
              <a:spcAft>
                <a:spcPts val="0"/>
              </a:spcAft>
              <a:buClr>
                <a:schemeClr val="dk1"/>
              </a:buClr>
              <a:buSzPts val="1100"/>
              <a:buChar char="●"/>
            </a:pPr>
            <a:r>
              <a:rPr lang="en">
                <a:solidFill>
                  <a:schemeClr val="dk1"/>
                </a:solidFill>
              </a:rPr>
              <a:t>Krzywinski, M., Altman, N. Visualizing samples with box plots. </a:t>
            </a:r>
            <a:r>
              <a:rPr lang="en" i="1">
                <a:solidFill>
                  <a:schemeClr val="dk1"/>
                </a:solidFill>
              </a:rPr>
              <a:t>Nat Methods</a:t>
            </a:r>
            <a:r>
              <a:rPr lang="en">
                <a:solidFill>
                  <a:schemeClr val="dk1"/>
                </a:solidFill>
              </a:rPr>
              <a:t> 11</a:t>
            </a:r>
            <a:r>
              <a:rPr lang="en" b="1">
                <a:solidFill>
                  <a:schemeClr val="dk1"/>
                </a:solidFill>
              </a:rPr>
              <a:t>, </a:t>
            </a:r>
            <a:r>
              <a:rPr lang="en">
                <a:solidFill>
                  <a:schemeClr val="dk1"/>
                </a:solidFill>
              </a:rPr>
              <a:t>119–120 (2014). </a:t>
            </a:r>
            <a:r>
              <a:rPr lang="en" u="sng">
                <a:solidFill>
                  <a:srgbClr val="094FAA"/>
                </a:solidFill>
                <a:hlinkClick r:id="rId8">
                  <a:extLst>
                    <a:ext uri="{A12FA001-AC4F-418D-AE19-62706E023703}">
                      <ahyp:hlinkClr xmlns:ahyp="http://schemas.microsoft.com/office/drawing/2018/hyperlinkcolor" val="tx"/>
                    </a:ext>
                  </a:extLst>
                </a:hlinkClick>
              </a:rPr>
              <a:t>https://doi.org/10.1038/nmeth.2813</a:t>
            </a:r>
            <a:r>
              <a:rPr lang="en">
                <a:solidFill>
                  <a:srgbClr val="094FAA"/>
                </a:solidFill>
              </a:rPr>
              <a:t> </a:t>
            </a:r>
            <a:endParaRPr>
              <a:solidFill>
                <a:srgbClr val="094FAA"/>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ef73d2534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ef73d2534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Maps are geographic representations of data. You can store the data as pixels or in tabular format (such as in a spreadsheet). You have to be careful to avoid distortion of data points when creating maps.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f224504630_3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f224504630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Maps are designed to show a geospatial pattern. If the patterns in your data are not tightly tied to location, a map may not be appropriate.</a:t>
            </a:r>
            <a:endParaRPr/>
          </a:p>
          <a:p>
            <a:pPr marL="457200" lvl="0" indent="-298450" algn="l" rtl="0">
              <a:spcBef>
                <a:spcPts val="0"/>
              </a:spcBef>
              <a:spcAft>
                <a:spcPts val="0"/>
              </a:spcAft>
              <a:buSzPts val="1100"/>
              <a:buChar char="●"/>
            </a:pPr>
            <a:r>
              <a:rPr lang="en"/>
              <a:t>Unlike most charts, the most common way maps display data is through color. Review guidelines on appropriate use of color in visualizations.</a:t>
            </a:r>
            <a:endParaRPr/>
          </a:p>
          <a:p>
            <a:pPr marL="457200" lvl="0" indent="-298450" algn="l" rtl="0">
              <a:spcBef>
                <a:spcPts val="0"/>
              </a:spcBef>
              <a:spcAft>
                <a:spcPts val="0"/>
              </a:spcAft>
              <a:buClr>
                <a:schemeClr val="dk1"/>
              </a:buClr>
              <a:buSzPts val="1100"/>
              <a:buChar char="●"/>
            </a:pPr>
            <a:r>
              <a:rPr lang="en">
                <a:solidFill>
                  <a:schemeClr val="dk1"/>
                </a:solidFill>
              </a:rPr>
              <a:t>Maps that use color inside a geographic region (or “choropleth” maps) can give large regions additional visual impact. Sometimes using a smaller geographic subdivision can help with this. If you need to use a large subdivision and the map is overemphasizing the impact of large states or countries, consider using a proportional symbol (bubble) map instead.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Comparisons across maps can be very difficult. If you want to show a correlation between two numbers, a scatter plot may be more effective than trying to compare two or more maps.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Regarding data binning for color, see “emphasis on data” section</a:t>
            </a:r>
            <a:endParaRPr/>
          </a:p>
          <a:p>
            <a:pPr marL="0" lvl="0" indent="0" algn="l" rtl="0">
              <a:spcBef>
                <a:spcPts val="0"/>
              </a:spcBef>
              <a:spcAft>
                <a:spcPts val="0"/>
              </a:spcAft>
              <a:buNone/>
            </a:pPr>
            <a:endParaRPr/>
          </a:p>
          <a:p>
            <a:pPr marL="457200" lvl="0" indent="-298450" algn="l" rtl="0">
              <a:spcBef>
                <a:spcPts val="0"/>
              </a:spcBef>
              <a:spcAft>
                <a:spcPts val="0"/>
              </a:spcAft>
              <a:buClr>
                <a:schemeClr val="dk1"/>
              </a:buClr>
              <a:buSzPts val="1100"/>
              <a:buChar char="●"/>
            </a:pPr>
            <a:r>
              <a:rPr lang="en" u="sng">
                <a:solidFill>
                  <a:srgbClr val="094FAA"/>
                </a:solidFill>
                <a:hlinkClick r:id="rId3">
                  <a:extLst>
                    <a:ext uri="{A12FA001-AC4F-418D-AE19-62706E023703}">
                      <ahyp:hlinkClr xmlns:ahyp="http://schemas.microsoft.com/office/drawing/2018/hyperlinkcolor" val="tx"/>
                    </a:ext>
                  </a:extLst>
                </a:hlinkClick>
              </a:rPr>
              <a:t>Datawrapper, “Choropleth Maps”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Datawrapper, “How to choose a color palette for choropleth maps”</a:t>
            </a:r>
            <a:endParaRPr sz="1000"/>
          </a:p>
          <a:p>
            <a:pPr marL="457200" lvl="0" indent="-298450" algn="l" rtl="0">
              <a:spcBef>
                <a:spcPts val="0"/>
              </a:spcBef>
              <a:spcAft>
                <a:spcPts val="0"/>
              </a:spcAft>
              <a:buClr>
                <a:schemeClr val="dk1"/>
              </a:buClr>
              <a:buSzPts val="1100"/>
              <a:buChar char="●"/>
            </a:pPr>
            <a:r>
              <a:rPr lang="en" u="sng">
                <a:solidFill>
                  <a:srgbClr val="094FAA"/>
                </a:solidFill>
                <a:hlinkClick r:id="rId5">
                  <a:extLst>
                    <a:ext uri="{A12FA001-AC4F-418D-AE19-62706E023703}">
                      <ahyp:hlinkClr xmlns:ahyp="http://schemas.microsoft.com/office/drawing/2018/hyperlinkcolor" val="tx"/>
                    </a:ext>
                  </a:extLst>
                </a:hlinkClick>
              </a:rPr>
              <a:t>Datawrapper, “What to consider when choosing colors for data visualization”</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6">
                  <a:extLst>
                    <a:ext uri="{A12FA001-AC4F-418D-AE19-62706E023703}">
                      <ahyp:hlinkClr xmlns:ahyp="http://schemas.microsoft.com/office/drawing/2018/hyperlinkcolor" val="tx"/>
                    </a:ext>
                  </a:extLst>
                </a:hlinkClick>
              </a:rPr>
              <a:t>“Data Design Standards: Choropleth Map”</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7">
                  <a:extLst>
                    <a:ext uri="{A12FA001-AC4F-418D-AE19-62706E023703}">
                      <ahyp:hlinkClr xmlns:ahyp="http://schemas.microsoft.com/office/drawing/2018/hyperlinkcolor" val="tx"/>
                    </a:ext>
                  </a:extLst>
                </a:hlinkClick>
              </a:rPr>
              <a:t>“Data Design Standards: Proportional Symbol Map”</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8">
                  <a:extLst>
                    <a:ext uri="{A12FA001-AC4F-418D-AE19-62706E023703}">
                      <ahyp:hlinkClr xmlns:ahyp="http://schemas.microsoft.com/office/drawing/2018/hyperlinkcolor" val="tx"/>
                    </a:ext>
                  </a:extLst>
                </a:hlinkClick>
              </a:rPr>
              <a:t>“Data Design Standards: Dot Distribution Map”</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9">
                  <a:extLst>
                    <a:ext uri="{A12FA001-AC4F-418D-AE19-62706E023703}">
                      <ahyp:hlinkClr xmlns:ahyp="http://schemas.microsoft.com/office/drawing/2018/hyperlinkcolor" val="tx"/>
                    </a:ext>
                  </a:extLst>
                </a:hlinkClick>
              </a:rPr>
              <a:t>Urban Institute Data Visualization Style Guide</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0">
                  <a:extLst>
                    <a:ext uri="{A12FA001-AC4F-418D-AE19-62706E023703}">
                      <ahyp:hlinkClr xmlns:ahyp="http://schemas.microsoft.com/office/drawing/2018/hyperlinkcolor" val="tx"/>
                    </a:ext>
                  </a:extLst>
                </a:hlinkClick>
              </a:rPr>
              <a:t>“Cato Data Viz Guidelines”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1">
                  <a:extLst>
                    <a:ext uri="{A12FA001-AC4F-418D-AE19-62706E023703}">
                      <ahyp:hlinkClr xmlns:ahyp="http://schemas.microsoft.com/office/drawing/2018/hyperlinkcolor" val="tx"/>
                    </a:ext>
                  </a:extLst>
                </a:hlinkClick>
              </a:rPr>
              <a:t>Data-to-viz, “A collection of graphic pitfalls”</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12">
                  <a:extLst>
                    <a:ext uri="{A12FA001-AC4F-418D-AE19-62706E023703}">
                      <ahyp:hlinkClr xmlns:ahyp="http://schemas.microsoft.com/office/drawing/2018/hyperlinkcolor" val="tx"/>
                    </a:ext>
                  </a:extLst>
                </a:hlinkClick>
              </a:rPr>
              <a:t>IBM Design Language, “Charts”</a:t>
            </a:r>
            <a:endParaRPr>
              <a:solidFill>
                <a:srgbClr val="094FAA"/>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53e0848930_0_36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just some of the most common chart types, but there are many more. The Data Visualization Catalogue lists different types of charts along with their functions. You can also browse different types of charts by function, which can be useful if you’re not sure where to start. </a:t>
            </a:r>
            <a:endParaRPr/>
          </a:p>
        </p:txBody>
      </p:sp>
      <p:sp>
        <p:nvSpPr>
          <p:cNvPr id="755" name="Google Shape;755;g53e0848930_0_36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e92028dfd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e92028df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a few other chart choosers that may be useful. The Qualitative Chart Chooser in particular can be useful when you’re not working with quantitative data.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92028df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92028df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Other possibilities: “</a:t>
            </a:r>
            <a:r>
              <a:rPr lang="en" u="sng" dirty="0">
                <a:solidFill>
                  <a:srgbClr val="094FAA"/>
                </a:solidFill>
                <a:hlinkClick r:id="rId3">
                  <a:extLst>
                    <a:ext uri="{A12FA001-AC4F-418D-AE19-62706E023703}">
                      <ahyp:hlinkClr xmlns:ahyp="http://schemas.microsoft.com/office/drawing/2018/hyperlinkcolor" val="tx"/>
                    </a:ext>
                  </a:extLst>
                </a:hlinkClick>
              </a:rPr>
              <a:t>The Fallen of WWII</a:t>
            </a:r>
            <a:r>
              <a:rPr lang="en" dirty="0">
                <a:solidFill>
                  <a:schemeClr val="dk1"/>
                </a:solidFill>
              </a:rPr>
              <a:t>”</a:t>
            </a:r>
            <a:r>
              <a:rPr lang="en" sz="1050" dirty="0">
                <a:solidFill>
                  <a:srgbClr val="3C4043"/>
                </a:solidFill>
                <a:highlight>
                  <a:schemeClr val="lt1"/>
                </a:highlight>
                <a:latin typeface="Roboto"/>
                <a:ea typeface="Roboto"/>
                <a:cs typeface="Roboto"/>
                <a:sym typeface="Roboto"/>
              </a:rPr>
              <a:t> </a:t>
            </a: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9595d4ae9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9595d4ae9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most important parts of creating data visualizations is preparing and understanding data. In this lecture, we will focus on cleaning and preparing tabular data so that it can be used by data visualization software. We will also explain different types of data structures you may encounter and how that can affect your experience using software to create data visualizations. Finally, we will cover the responsible use of data, including how different choices you make as you clean and process your data can have large impacts on the design and interpretation of your visualization.</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f2aa14537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f2aa14537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Most data visualization tools that can create visualizations with quantitative data require the data to be structured into tables for them to work properly. This includes tools such as Tableau and Excel. Here we’ll cover the ideal structure of a data table for common visualization software.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f2aa14537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f2aa14537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Tabular data, or data that are organized into a table, are the foundation of many data analysis and visualization activities. The classic example of a tabular dataset is a spreadsheet. Tabular data includes columns, which are also called fields or variables, and rows, which are also called records or observations. The intersection of a row and column is often called a cell, and inside the cell is a data value that represents the value of that variable for that particular record.</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f2aa14537d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f2aa14537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a tabular data set to be used effectively by visualization software, you will often need to make sure it conforms to certain standards. The optimal data format for tabular data includes the following features.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All data are in a full table</a:t>
            </a:r>
            <a:endParaRPr/>
          </a:p>
          <a:p>
            <a:pPr marL="914400" lvl="1" indent="-298450" algn="l" rtl="0">
              <a:spcBef>
                <a:spcPts val="0"/>
              </a:spcBef>
              <a:spcAft>
                <a:spcPts val="0"/>
              </a:spcAft>
              <a:buSzPts val="1100"/>
              <a:buChar char="○"/>
            </a:pPr>
            <a:r>
              <a:rPr lang="en"/>
              <a:t>This means that there are no systematic gaps like missing rows or columns.</a:t>
            </a:r>
            <a:endParaRPr/>
          </a:p>
          <a:p>
            <a:pPr marL="457200" lvl="0" indent="-298450" algn="l" rtl="0">
              <a:spcBef>
                <a:spcPts val="0"/>
              </a:spcBef>
              <a:spcAft>
                <a:spcPts val="0"/>
              </a:spcAft>
              <a:buSzPts val="1100"/>
              <a:buChar char="●"/>
            </a:pPr>
            <a:r>
              <a:rPr lang="en"/>
              <a:t>There is only data in the data table</a:t>
            </a:r>
            <a:endParaRPr/>
          </a:p>
          <a:p>
            <a:pPr marL="914400" lvl="1" indent="-298450" algn="l" rtl="0">
              <a:spcBef>
                <a:spcPts val="0"/>
              </a:spcBef>
              <a:spcAft>
                <a:spcPts val="0"/>
              </a:spcAft>
              <a:buSzPts val="1100"/>
              <a:buChar char="○"/>
            </a:pPr>
            <a:r>
              <a:rPr lang="en"/>
              <a:t>There should be no subtotals in the middle - every row should be at the same “level”</a:t>
            </a:r>
            <a:endParaRPr/>
          </a:p>
          <a:p>
            <a:pPr marL="914400" lvl="1" indent="-298450" algn="l" rtl="0">
              <a:spcBef>
                <a:spcPts val="0"/>
              </a:spcBef>
              <a:spcAft>
                <a:spcPts val="0"/>
              </a:spcAft>
              <a:buSzPts val="1100"/>
              <a:buChar char="○"/>
            </a:pPr>
            <a:r>
              <a:rPr lang="en"/>
              <a:t>There should be no stats or extra notes at the bottom or sides of the data table- no extra analysis like a sum or average of a particular column</a:t>
            </a:r>
            <a:endParaRPr/>
          </a:p>
          <a:p>
            <a:pPr marL="457200" lvl="0" indent="-298450" algn="l" rtl="0">
              <a:spcBef>
                <a:spcPts val="0"/>
              </a:spcBef>
              <a:spcAft>
                <a:spcPts val="0"/>
              </a:spcAft>
              <a:buSzPts val="1100"/>
              <a:buChar char="●"/>
            </a:pPr>
            <a:r>
              <a:rPr lang="en"/>
              <a:t>Every column has a header or descriptive label in 1st row</a:t>
            </a:r>
            <a:endParaRPr/>
          </a:p>
          <a:p>
            <a:pPr marL="914400" lvl="1" indent="-298450" algn="l" rtl="0">
              <a:spcBef>
                <a:spcPts val="0"/>
              </a:spcBef>
              <a:spcAft>
                <a:spcPts val="0"/>
              </a:spcAft>
              <a:buSzPts val="1100"/>
              <a:buChar char="○"/>
            </a:pPr>
            <a:r>
              <a:rPr lang="en"/>
              <a:t>There should only be one header per column, and there should not be any merged cells in the header row</a:t>
            </a:r>
            <a:endParaRPr/>
          </a:p>
          <a:p>
            <a:pPr marL="914400" lvl="1" indent="-298450" algn="l" rtl="0">
              <a:spcBef>
                <a:spcPts val="0"/>
              </a:spcBef>
              <a:spcAft>
                <a:spcPts val="0"/>
              </a:spcAft>
              <a:buSzPts val="1100"/>
              <a:buChar char="○"/>
            </a:pPr>
            <a:r>
              <a:rPr lang="en"/>
              <a:t>For machine analysis, can be helpful for column headers to simple (short, no spaces or unusual punctuation)</a:t>
            </a:r>
            <a:endParaRPr/>
          </a:p>
          <a:p>
            <a:pPr marL="914400" lvl="1" indent="-298450" algn="l" rtl="0">
              <a:spcBef>
                <a:spcPts val="0"/>
              </a:spcBef>
              <a:spcAft>
                <a:spcPts val="0"/>
              </a:spcAft>
              <a:buSzPts val="1100"/>
              <a:buChar char="○"/>
            </a:pPr>
            <a:r>
              <a:rPr lang="en"/>
              <a:t>For visualization, can be helpful to have detailed, descriptive column headers, or edit charts to make sure axis labels and legend titles are clear</a:t>
            </a:r>
            <a:endParaRPr/>
          </a:p>
          <a:p>
            <a:pPr marL="457200" lvl="0" indent="-298450" algn="l" rtl="0">
              <a:spcBef>
                <a:spcPts val="0"/>
              </a:spcBef>
              <a:spcAft>
                <a:spcPts val="0"/>
              </a:spcAft>
              <a:buSzPts val="1100"/>
              <a:buChar char="●"/>
            </a:pPr>
            <a:r>
              <a:rPr lang="en"/>
              <a:t>Every column is as specific as it needs to be for the analysis</a:t>
            </a:r>
            <a:endParaRPr/>
          </a:p>
          <a:p>
            <a:pPr marL="914400" lvl="1" indent="-298450" algn="l" rtl="0">
              <a:spcBef>
                <a:spcPts val="0"/>
              </a:spcBef>
              <a:spcAft>
                <a:spcPts val="0"/>
              </a:spcAft>
              <a:buSzPts val="1100"/>
              <a:buChar char="○"/>
            </a:pPr>
            <a:r>
              <a:rPr lang="en"/>
              <a:t>There should be no complex values within a single column, like a list of values or complex value made up of parts that will need to be analyzed separately</a:t>
            </a:r>
            <a:endParaRPr/>
          </a:p>
          <a:p>
            <a:pPr marL="457200" lvl="0" indent="-298450" algn="l" rtl="0">
              <a:spcBef>
                <a:spcPts val="0"/>
              </a:spcBef>
              <a:spcAft>
                <a:spcPts val="0"/>
              </a:spcAft>
              <a:buSzPts val="1100"/>
              <a:buChar char="●"/>
            </a:pPr>
            <a:r>
              <a:rPr lang="en"/>
              <a:t>Every value in a column should be consistent</a:t>
            </a:r>
            <a:endParaRPr/>
          </a:p>
          <a:p>
            <a:pPr marL="914400" lvl="1" indent="-298450" algn="l" rtl="0">
              <a:spcBef>
                <a:spcPts val="0"/>
              </a:spcBef>
              <a:spcAft>
                <a:spcPts val="0"/>
              </a:spcAft>
              <a:buSzPts val="1100"/>
              <a:buChar char="○"/>
            </a:pPr>
            <a:r>
              <a:rPr lang="en"/>
              <a:t>Every value in a column is the same data type and uses standardized format</a:t>
            </a:r>
            <a:endParaRPr/>
          </a:p>
          <a:p>
            <a:pPr marL="0" lvl="0" indent="0" algn="l" rtl="0">
              <a:spcBef>
                <a:spcPts val="0"/>
              </a:spcBef>
              <a:spcAft>
                <a:spcPts val="0"/>
              </a:spcAft>
              <a:buNone/>
            </a:pPr>
            <a:endParaRPr/>
          </a:p>
          <a:p>
            <a:pPr marL="0" lvl="0" indent="0" algn="l" rtl="0">
              <a:spcBef>
                <a:spcPts val="0"/>
              </a:spcBef>
              <a:spcAft>
                <a:spcPts val="0"/>
              </a:spcAft>
              <a:buNone/>
            </a:pPr>
            <a:r>
              <a:rPr lang="en"/>
              <a:t>Original dataset - NOAA, </a:t>
            </a:r>
            <a:r>
              <a:rPr lang="en" u="sng">
                <a:solidFill>
                  <a:srgbClr val="094FAA"/>
                </a:solidFill>
                <a:hlinkClick r:id="rId3">
                  <a:extLst>
                    <a:ext uri="{A12FA001-AC4F-418D-AE19-62706E023703}">
                      <ahyp:hlinkClr xmlns:ahyp="http://schemas.microsoft.com/office/drawing/2018/hyperlinkcolor" val="tx"/>
                    </a:ext>
                  </a:extLst>
                </a:hlinkClick>
              </a:rPr>
              <a:t>hurricane tracks in NA basin</a:t>
            </a:r>
            <a:endParaRPr>
              <a:solidFill>
                <a:srgbClr val="094FAA"/>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f2aa14537d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f2aa1453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example shows data from a CO2 emissions dataset. The CO2 emissions are organized by state, economic sector, and year. Here we see that the original data file included notes that appear below the data table.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format this data for visualization, remove any notes under the data table. If they’re still needed, they should be saved elsewhere, in supporting documentation.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Original data came from a CO2 emissions dataset distributed by the EPA. A similar dataset currently available is a </a:t>
            </a:r>
            <a:r>
              <a:rPr lang="en" u="sng">
                <a:solidFill>
                  <a:srgbClr val="094FAA"/>
                </a:solidFill>
                <a:hlinkClick r:id="rId3">
                  <a:extLst>
                    <a:ext uri="{A12FA001-AC4F-418D-AE19-62706E023703}">
                      <ahyp:hlinkClr xmlns:ahyp="http://schemas.microsoft.com/office/drawing/2018/hyperlinkcolor" val="tx"/>
                    </a:ext>
                  </a:extLst>
                </a:hlinkClick>
              </a:rPr>
              <a:t>summary of all greenhouse gas emissions broken down by economic sector</a:t>
            </a:r>
            <a:r>
              <a:rPr lang="en"/>
              <a:t>.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f2aa14537d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f2aa14537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This example dataset was also distributed with blanks in the “State” column. The row with the state name shows the state emissions subtotals for each year. Each row under the state name has a blank in the state column and then specifies the name of an economic sector in the Sector column. While someone looking at this data will likely understand that the rows under the state name “belong” to that state, a computer program won’t be able to make that logical leap. Each row needs to have a value for the State column so it knows what state it belongs to.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To format the data, make sure that all of the blanks are filled in with the correct state name. The link here leads to an article that describes how to do this kind of operation in Excel.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solidFill>
                  <a:schemeClr val="dk1"/>
                </a:solidFill>
              </a:rPr>
              <a:t>Original data came from a CO2 emissions dataset distributed by the EPA. A similar dataset currently available is a </a:t>
            </a:r>
            <a:r>
              <a:rPr lang="en" u="sng">
                <a:solidFill>
                  <a:srgbClr val="094FAA"/>
                </a:solidFill>
                <a:hlinkClick r:id="rId3">
                  <a:extLst>
                    <a:ext uri="{A12FA001-AC4F-418D-AE19-62706E023703}">
                      <ahyp:hlinkClr xmlns:ahyp="http://schemas.microsoft.com/office/drawing/2018/hyperlinkcolor" val="tx"/>
                    </a:ext>
                  </a:extLst>
                </a:hlinkClick>
              </a:rPr>
              <a:t>summary of all greenhouse gas emissions broken down by economic sector</a:t>
            </a:r>
            <a:r>
              <a:rPr lang="en">
                <a:solidFill>
                  <a:schemeClr val="dk1"/>
                </a:solidFill>
              </a:rPr>
              <a:t>.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f2aa14537d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f2aa14537d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Once the state name is correctly replicated in the rows for each sector, the rows containing the subtotals for each state should be removed. Each record in the dataset should be at the same level - in this case, at the level of the economic sector for each state.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Original data came from a CO2 emissions dataset distributed by the EPA. A similar dataset currently available is a </a:t>
            </a:r>
            <a:r>
              <a:rPr lang="en" u="sng">
                <a:solidFill>
                  <a:srgbClr val="094FAA"/>
                </a:solidFill>
                <a:hlinkClick r:id="rId3">
                  <a:extLst>
                    <a:ext uri="{A12FA001-AC4F-418D-AE19-62706E023703}">
                      <ahyp:hlinkClr xmlns:ahyp="http://schemas.microsoft.com/office/drawing/2018/hyperlinkcolor" val="tx"/>
                    </a:ext>
                  </a:extLst>
                </a:hlinkClick>
              </a:rPr>
              <a:t>summary of all greenhouse gas emissions broken down by economic sector</a:t>
            </a:r>
            <a:r>
              <a:rPr lang="en">
                <a:solidFill>
                  <a:schemeClr val="dk1"/>
                </a:solidFill>
              </a:rPr>
              <a:t>.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e6e21765b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e6e21765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cleaning (also called data wrangling, tidying, normalizing, etc.) is the process of finding and correcting inaccurate or unstandardized data points. With many data visualization projects, data cleaning is the bulk of the work. The goal of data cleaning is to make sure the data values are fully “machine readable”, or ready for a computer to analyze or visualize.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e6e21765b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e6e21765b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When preparing your data, clean out any stray punctuation, spaces, test records, spelling errors, and any other issues that impact the data.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For text-based data fields, making sure each text value is identical can be important for analysis or aggregation. Extra punctuation or spaces at the end of a value, or differences in capitalization, can lead to unexpected results.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For number-based data fields, any character that is not a number might cause problems for the analysis or visualization. For example, if your software application does not understand percentages formatted with a percentage sign, you may need to convert that to a decimal format to be able to complete your analysis or visualization.</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e6e21765b1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e6e21765b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 to removing extraneous punctuation marks or text characters, sometimes the format of the values in a column is inconsistent or inappropriate to a particular type of analysis. The values in a column should be standardized so they are all formatted the same way and use a format that works for the software application.</a:t>
            </a:r>
            <a:endParaRPr/>
          </a:p>
          <a:p>
            <a:pPr marL="0" lvl="0" indent="0" algn="l" rtl="0">
              <a:spcBef>
                <a:spcPts val="0"/>
              </a:spcBef>
              <a:spcAft>
                <a:spcPts val="0"/>
              </a:spcAft>
              <a:buNone/>
            </a:pPr>
            <a:endParaRPr/>
          </a:p>
          <a:p>
            <a:pPr marL="0" lvl="0" indent="0" algn="l" rtl="0">
              <a:spcBef>
                <a:spcPts val="0"/>
              </a:spcBef>
              <a:spcAft>
                <a:spcPts val="0"/>
              </a:spcAft>
              <a:buNone/>
            </a:pPr>
            <a:r>
              <a:rPr lang="en"/>
              <a:t>For a name column, you might choose to standardize with first name coming before last name, or with the last name first, followed by a comma and a space, and then the first name. For other projects, it might be better to separate first and last name for easier sorting or filtering.</a:t>
            </a:r>
            <a:endParaRPr/>
          </a:p>
          <a:p>
            <a:pPr marL="0" lvl="0" indent="0" algn="l" rtl="0">
              <a:spcBef>
                <a:spcPts val="0"/>
              </a:spcBef>
              <a:spcAft>
                <a:spcPts val="0"/>
              </a:spcAft>
              <a:buNone/>
            </a:pPr>
            <a:endParaRPr/>
          </a:p>
          <a:p>
            <a:pPr marL="0" lvl="0" indent="0" algn="l" rtl="0">
              <a:spcBef>
                <a:spcPts val="0"/>
              </a:spcBef>
              <a:spcAft>
                <a:spcPts val="0"/>
              </a:spcAft>
              <a:buNone/>
            </a:pPr>
            <a:r>
              <a:rPr lang="en"/>
              <a:t>For a date column, it is important to make sure the computer can read the data as a date value. It is also important to make sure the computer knows which part of the date is the month and which is the day, as this can vary depending on the location where data were collected. For most programs, a date format using all numbers and the “year-month-day” format works well.</a:t>
            </a:r>
            <a:endParaRPr/>
          </a:p>
          <a:p>
            <a:pPr marL="0" lvl="0" indent="0" algn="l" rtl="0">
              <a:spcBef>
                <a:spcPts val="0"/>
              </a:spcBef>
              <a:spcAft>
                <a:spcPts val="0"/>
              </a:spcAft>
              <a:buNone/>
            </a:pPr>
            <a:endParaRPr/>
          </a:p>
          <a:p>
            <a:pPr marL="0" lvl="0" indent="0" algn="l" rtl="0">
              <a:spcBef>
                <a:spcPts val="0"/>
              </a:spcBef>
              <a:spcAft>
                <a:spcPts val="0"/>
              </a:spcAft>
              <a:buNone/>
            </a:pPr>
            <a:r>
              <a:rPr lang="en"/>
              <a:t>Finally, it is important to standardize how you represent different types of missing data. You may have to represent multiple types of missing data - for example, a value that is missing because a person skipped a question on a survey, vs. a value that is missing because that survey question did not apply to that person and was not displayed. Some common ways of representing missing data include blanks, special null data values, the text “N/A” to represent not application, and the number -99. It is important to match your missing data values to your software application and also the data type of your column.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92028dfd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92028dfd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scale and perspective</a:t>
            </a:r>
            <a:endParaRPr/>
          </a:p>
          <a:p>
            <a:pPr marL="0" lvl="0" indent="0" algn="l" rtl="0">
              <a:spcBef>
                <a:spcPts val="0"/>
              </a:spcBef>
              <a:spcAft>
                <a:spcPts val="0"/>
              </a:spcAft>
              <a:buNone/>
            </a:pPr>
            <a:r>
              <a:rPr lang="en"/>
              <a:t>Example is US Representative Katie Porter showing the difference between R&amp;D spending and other spending by pharmaceutical company, Abbvie. </a:t>
            </a:r>
            <a:endParaRPr/>
          </a:p>
          <a:p>
            <a:pPr marL="0" lvl="0" indent="0" algn="l" rtl="0">
              <a:spcBef>
                <a:spcPts val="0"/>
              </a:spcBef>
              <a:spcAft>
                <a:spcPts val="0"/>
              </a:spcAft>
              <a:buNone/>
            </a:pPr>
            <a:r>
              <a:rPr lang="en"/>
              <a:t>Other possibilities: “</a:t>
            </a:r>
            <a:r>
              <a:rPr lang="en" u="sng">
                <a:solidFill>
                  <a:srgbClr val="094FAA"/>
                </a:solidFill>
                <a:hlinkClick r:id="rId3">
                  <a:extLst>
                    <a:ext uri="{A12FA001-AC4F-418D-AE19-62706E023703}">
                      <ahyp:hlinkClr xmlns:ahyp="http://schemas.microsoft.com/office/drawing/2018/hyperlinkcolor" val="tx"/>
                    </a:ext>
                  </a:extLst>
                </a:hlinkClick>
              </a:rPr>
              <a:t>Grains of Rice to Represent Jeff Bezos’ Wealth</a:t>
            </a:r>
            <a:r>
              <a:rPr lang="en"/>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f2aa14537d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f2aa14537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example, we have a numerical data column, but there are a few values in the column that will not be recognized as a number. The “N/A” text is just being seen as a text value, and the same is true for the value with a question mark at the end. While we can see that the value with the question mark at the end looks like a number otherwise, the computer does not know that. It is important to decide how to handle these values before completing an analysis, or the computer may fail when it tries to analyze or visualize this column.</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2aa14537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f2aa14537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a look at this data. Does it need additional cleaning?</a:t>
            </a:r>
            <a:endParaRPr/>
          </a:p>
          <a:p>
            <a:pPr marL="0" lvl="0" indent="0" algn="l" rtl="0">
              <a:spcBef>
                <a:spcPts val="0"/>
              </a:spcBef>
              <a:spcAft>
                <a:spcPts val="0"/>
              </a:spcAft>
              <a:buNone/>
            </a:pPr>
            <a:endParaRPr/>
          </a:p>
          <a:p>
            <a:pPr marL="0" lvl="0" indent="0" algn="l" rtl="0">
              <a:spcBef>
                <a:spcPts val="0"/>
              </a:spcBef>
              <a:spcAft>
                <a:spcPts val="0"/>
              </a:spcAft>
              <a:buNone/>
            </a:pPr>
            <a:r>
              <a:rPr lang="en"/>
              <a:t>Yes - right now a computer application may treat all three of these columns as text columns instead of number columns, which could prevent us from analyzing or visualizing the data. The degree symbols and the work “knots” inside the cells turn the data from numbers to text (unless the particular tool you are using understands the degree sign in a special way and still considers those values numbers). Most likely, you will want to remove the extra symbols and text from all three columns.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e6e21765b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e6e21765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many tools, some proprietary and some open source, that can help with the data cleaning process.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Spreadsheets (e.g., Excel, Google Sheets, OpenOffice Calc)</a:t>
            </a:r>
            <a:endParaRPr/>
          </a:p>
          <a:p>
            <a:pPr marL="457200" lvl="0" indent="-298450" algn="l" rtl="0">
              <a:spcBef>
                <a:spcPts val="0"/>
              </a:spcBef>
              <a:spcAft>
                <a:spcPts val="0"/>
              </a:spcAft>
              <a:buSzPts val="1100"/>
              <a:buChar char="●"/>
            </a:pPr>
            <a:r>
              <a:rPr lang="en"/>
              <a:t>Excel is proprietary, but open versions exist</a:t>
            </a:r>
            <a:endParaRPr/>
          </a:p>
          <a:p>
            <a:pPr marL="914400" lvl="1" indent="-298450" algn="l" rtl="0">
              <a:spcBef>
                <a:spcPts val="0"/>
              </a:spcBef>
              <a:spcAft>
                <a:spcPts val="0"/>
              </a:spcAft>
              <a:buSzPts val="1100"/>
              <a:buChar char="○"/>
            </a:pPr>
            <a:r>
              <a:rPr lang="en"/>
              <a:t>With spreadsheets, data cleaning is largely manual. Functions and formulas can help automate some of the cleaning work, but the sequence of steps you take will not be documented or reproducible.</a:t>
            </a:r>
            <a:endParaRPr/>
          </a:p>
          <a:p>
            <a:pPr marL="457200" lvl="0" indent="-298450" algn="l" rtl="0">
              <a:spcBef>
                <a:spcPts val="0"/>
              </a:spcBef>
              <a:spcAft>
                <a:spcPts val="0"/>
              </a:spcAft>
              <a:buSzPts val="1100"/>
              <a:buChar char="●"/>
            </a:pPr>
            <a:r>
              <a:rPr lang="en"/>
              <a:t>OpenRefine</a:t>
            </a:r>
            <a:endParaRPr/>
          </a:p>
          <a:p>
            <a:pPr marL="914400" lvl="1" indent="-298450" algn="l" rtl="0">
              <a:spcBef>
                <a:spcPts val="0"/>
              </a:spcBef>
              <a:spcAft>
                <a:spcPts val="0"/>
              </a:spcAft>
              <a:buSzPts val="1100"/>
              <a:buChar char="○"/>
            </a:pPr>
            <a:r>
              <a:rPr lang="en"/>
              <a:t>Open source</a:t>
            </a:r>
            <a:endParaRPr/>
          </a:p>
          <a:p>
            <a:pPr marL="914400" lvl="1" indent="-298450" algn="l" rtl="0">
              <a:spcBef>
                <a:spcPts val="0"/>
              </a:spcBef>
              <a:spcAft>
                <a:spcPts val="0"/>
              </a:spcAft>
              <a:buSzPts val="1100"/>
              <a:buChar char="○"/>
            </a:pPr>
            <a:r>
              <a:rPr lang="en"/>
              <a:t>Cleaning steps are reproducible, and you can do a lot of cleaning without having to do any coding</a:t>
            </a:r>
            <a:endParaRPr/>
          </a:p>
          <a:p>
            <a:pPr marL="914400" lvl="1" indent="-298450" algn="l" rtl="0">
              <a:spcBef>
                <a:spcPts val="0"/>
              </a:spcBef>
              <a:spcAft>
                <a:spcPts val="0"/>
              </a:spcAft>
              <a:buSzPts val="1100"/>
              <a:buChar char="○"/>
            </a:pPr>
            <a:r>
              <a:rPr lang="en"/>
              <a:t>It also has advanced features for text cleaning, data reshaping that aren’t available in standard spreadsheet software</a:t>
            </a:r>
            <a:endParaRPr/>
          </a:p>
          <a:p>
            <a:pPr marL="457200" lvl="0" indent="-298450" algn="l" rtl="0">
              <a:spcBef>
                <a:spcPts val="0"/>
              </a:spcBef>
              <a:spcAft>
                <a:spcPts val="0"/>
              </a:spcAft>
              <a:buSzPts val="1100"/>
              <a:buChar char="●"/>
            </a:pPr>
            <a:r>
              <a:rPr lang="en"/>
              <a:t>Tableau Prep Builder</a:t>
            </a:r>
            <a:endParaRPr/>
          </a:p>
          <a:p>
            <a:pPr marL="914400" lvl="1" indent="-298450" algn="l" rtl="0">
              <a:spcBef>
                <a:spcPts val="0"/>
              </a:spcBef>
              <a:spcAft>
                <a:spcPts val="0"/>
              </a:spcAft>
              <a:buSzPts val="1100"/>
              <a:buChar char="○"/>
            </a:pPr>
            <a:r>
              <a:rPr lang="en"/>
              <a:t>Cleaning steps are reproducible, can do a lot without any coding</a:t>
            </a:r>
            <a:endParaRPr/>
          </a:p>
          <a:p>
            <a:pPr marL="914400" lvl="1" indent="-298450" algn="l" rtl="0">
              <a:spcBef>
                <a:spcPts val="0"/>
              </a:spcBef>
              <a:spcAft>
                <a:spcPts val="0"/>
              </a:spcAft>
              <a:buClr>
                <a:schemeClr val="dk1"/>
              </a:buClr>
              <a:buSzPts val="1100"/>
              <a:buChar char="○"/>
            </a:pPr>
            <a:r>
              <a:rPr lang="en">
                <a:solidFill>
                  <a:schemeClr val="dk1"/>
                </a:solidFill>
              </a:rPr>
              <a:t>Works well with Tableau, but can also use it for general data cleaning</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Proprietary, requires a license</a:t>
            </a:r>
            <a:endParaRPr/>
          </a:p>
          <a:p>
            <a:pPr marL="457200" lvl="0" indent="-298450" algn="l" rtl="0">
              <a:spcBef>
                <a:spcPts val="0"/>
              </a:spcBef>
              <a:spcAft>
                <a:spcPts val="0"/>
              </a:spcAft>
              <a:buSzPts val="1100"/>
              <a:buChar char="●"/>
            </a:pPr>
            <a:r>
              <a:rPr lang="en"/>
              <a:t>Scripting languages (e.g., Python, R)</a:t>
            </a:r>
            <a:endParaRPr/>
          </a:p>
          <a:p>
            <a:pPr marL="914400" lvl="1" indent="-298450" algn="l" rtl="0">
              <a:spcBef>
                <a:spcPts val="0"/>
              </a:spcBef>
              <a:spcAft>
                <a:spcPts val="0"/>
              </a:spcAft>
              <a:buSzPts val="1100"/>
              <a:buChar char="○"/>
            </a:pPr>
            <a:r>
              <a:rPr lang="en"/>
              <a:t>Open source</a:t>
            </a:r>
            <a:endParaRPr/>
          </a:p>
          <a:p>
            <a:pPr marL="914400" lvl="1" indent="-298450" algn="l" rtl="0">
              <a:spcBef>
                <a:spcPts val="0"/>
              </a:spcBef>
              <a:spcAft>
                <a:spcPts val="0"/>
              </a:spcAft>
              <a:buSzPts val="1100"/>
              <a:buChar char="○"/>
            </a:pPr>
            <a:r>
              <a:rPr lang="en"/>
              <a:t>Create scripts for highly reproducible data cleaning</a:t>
            </a:r>
            <a:endParaRPr/>
          </a:p>
          <a:p>
            <a:pPr marL="914400" lvl="1" indent="-298450" algn="l" rtl="0">
              <a:spcBef>
                <a:spcPts val="0"/>
              </a:spcBef>
              <a:spcAft>
                <a:spcPts val="0"/>
              </a:spcAft>
              <a:buSzPts val="1100"/>
              <a:buChar char="○"/>
            </a:pPr>
            <a:r>
              <a:rPr lang="en"/>
              <a:t>Very powerful, but can be harder to learn than tools that don’t require coding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Additional tool: </a:t>
            </a:r>
            <a:r>
              <a:rPr lang="en" u="sng">
                <a:solidFill>
                  <a:srgbClr val="094FAA"/>
                </a:solidFill>
                <a:hlinkClick r:id="rId3">
                  <a:extLst>
                    <a:ext uri="{A12FA001-AC4F-418D-AE19-62706E023703}">
                      <ahyp:hlinkClr xmlns:ahyp="http://schemas.microsoft.com/office/drawing/2018/hyperlinkcolor" val="tx"/>
                    </a:ext>
                  </a:extLst>
                </a:hlinkClick>
              </a:rPr>
              <a:t>Trifacta Wrangler</a:t>
            </a:r>
            <a:endParaRPr>
              <a:solidFill>
                <a:srgbClr val="094FAA"/>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f2aa14537d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f2aa14537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a data table in the optimal format and with clean data values can represent the majority of the work to prepare data for analysis and visualization, but there is a final step you may have to take. Data tables can actually be arranged into multiple structures. That is, you can make different decisions about what appears in the rows and columns of your table, and those different structures work differently depending on the tool you’re using and the kind of visualization you’re trying to make.</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f2aa14537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f2aa14537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One common data structure is a wide data structure, often called a cross-tab or cross-tabulation. Our CO2 emissions dataset was in a cross-tab structure. The hallmark of a cross-tab is that you have a series of columns that all represent some kind of repetition - like creating a separate column for each year of the dataset. You could imagine another crosstab of this dataset where instead of having a separate column for each year, you have a separate column for each state. That would still be considered a wide data structure or a cross-tab.</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data structure is good if you want to focus in on the change of the data value across those columns, like the change in emissions over time. In fact, some tools like Excel even prefer a cross-tab for certain kinds of charts, though this seems to be less common over time.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Original data came from a CO2 emissions dataset distributed by the EPA. A similar dataset currently available is a summary of all greenhouse gas emissions broken down by economic sector:</a:t>
            </a:r>
            <a:endParaRPr/>
          </a:p>
          <a:p>
            <a:pPr marL="0" lvl="0" indent="0" algn="l" rtl="0">
              <a:spcBef>
                <a:spcPts val="0"/>
              </a:spcBef>
              <a:spcAft>
                <a:spcPts val="0"/>
              </a:spcAft>
              <a:buNone/>
            </a:pPr>
            <a:r>
              <a:rPr lang="en" u="sng">
                <a:solidFill>
                  <a:schemeClr val="hlink"/>
                </a:solidFill>
                <a:hlinkClick r:id="rId3"/>
              </a:rPr>
              <a:t>https://cfpub.epa.gov/ghgdata/inventoryexplorer/#allsectors/allsectors/allgas/econsect/all</a:t>
            </a:r>
            <a:r>
              <a:rPr lang="en"/>
              <a:t>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f2aa14537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f2aa14537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Another common data structure is a long data structure, also known as “tidy” data or normalized data. In this structure, the main numerical data values, CO2 emissions, are combined into a single column. The year is gathered into a column so it appears as another variable, beside state and economic sector. This data structure is often preferred by visualizations tools because it is easier to map a single variable to a chart element - for example, mapping the single Year column to the X axis.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Creating a tidy data set from a cross-tab can be called normalizing the data, transposing the data, or unpivoting the data.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Original data came from a CO2 emissions dataset distributed by the EPA. A similar dataset currently available is a </a:t>
            </a:r>
            <a:r>
              <a:rPr lang="en" u="sng">
                <a:solidFill>
                  <a:srgbClr val="094FAA"/>
                </a:solidFill>
                <a:hlinkClick r:id="rId3">
                  <a:extLst>
                    <a:ext uri="{A12FA001-AC4F-418D-AE19-62706E023703}">
                      <ahyp:hlinkClr xmlns:ahyp="http://schemas.microsoft.com/office/drawing/2018/hyperlinkcolor" val="tx"/>
                    </a:ext>
                  </a:extLst>
                </a:hlinkClick>
              </a:rPr>
              <a:t>summary of all greenhouse gas emissions broken down by economic sector</a:t>
            </a:r>
            <a:r>
              <a:rPr lang="en">
                <a:solidFill>
                  <a:schemeClr val="dk1"/>
                </a:solidFill>
              </a:rPr>
              <a: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f2aa14537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f2aa14537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a look at this example dataset. Does it seem like it is tidy enough to do some data visualization?</a:t>
            </a:r>
            <a:endParaRPr/>
          </a:p>
          <a:p>
            <a:pPr marL="0" lvl="0" indent="0" algn="l" rtl="0">
              <a:spcBef>
                <a:spcPts val="0"/>
              </a:spcBef>
              <a:spcAft>
                <a:spcPts val="0"/>
              </a:spcAft>
              <a:buNone/>
            </a:pPr>
            <a:endParaRPr/>
          </a:p>
          <a:p>
            <a:pPr marL="0" lvl="0" indent="0" algn="l" rtl="0">
              <a:spcBef>
                <a:spcPts val="0"/>
              </a:spcBef>
              <a:spcAft>
                <a:spcPts val="0"/>
              </a:spcAft>
              <a:buNone/>
            </a:pPr>
            <a:r>
              <a:rPr lang="en"/>
              <a:t>In this case, there is still more tidying to be done. A tidy dataset would avoid multiple values in a single column, like the “Branson Hall” record that has two values under building type. The Branson Hall building should have two separate records, one for each value of Building Type.</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f2aa14537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f2aa14537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final thing to consider when you are preparing your data for use in a data visualization is how to visualize that data responsibly.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Just as the research question should determine the correct data to collect/use, the dataset should drive choices about the visualization. It’s important that the inherent properties of the dataset are matched to the visualization, so that the visualization supports the same arguments that are supported by any statistical analysis of the data.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
            </a:r>
            <a:r>
              <a:rPr lang="en">
                <a:solidFill>
                  <a:schemeClr val="dk1"/>
                </a:solidFill>
                <a:highlight>
                  <a:schemeClr val="lt1"/>
                </a:highlight>
              </a:rPr>
              <a:t>More content on matching data with research question and analysis technique and misleading data visualization design choices is available in the</a:t>
            </a:r>
            <a:r>
              <a:rPr lang="en">
                <a:solidFill>
                  <a:srgbClr val="3C4043"/>
                </a:solidFill>
                <a:highlight>
                  <a:schemeClr val="lt1"/>
                </a:highlight>
              </a:rPr>
              <a:t> </a:t>
            </a:r>
            <a:r>
              <a:rPr lang="en" u="sng">
                <a:solidFill>
                  <a:srgbClr val="094FAA"/>
                </a:solidFill>
                <a:highlight>
                  <a:schemeClr val="lt1"/>
                </a:highlight>
                <a:hlinkClick r:id="rId3">
                  <a:extLst>
                    <a:ext uri="{A12FA001-AC4F-418D-AE19-62706E023703}">
                      <ahyp:hlinkClr xmlns:ahyp="http://schemas.microsoft.com/office/drawing/2018/hyperlinkcolor" val="tx"/>
                    </a:ext>
                  </a:extLst>
                </a:hlinkClick>
              </a:rPr>
              <a:t>Ethics in Data Visualization module</a:t>
            </a:r>
            <a:r>
              <a:rPr lang="en">
                <a:solidFill>
                  <a:schemeClr val="dk1"/>
                </a:solidFill>
                <a:highlight>
                  <a:schemeClr val="lt1"/>
                </a:highlight>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f2aa14537d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f2aa14537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word of caution when creating a visualization based on your dataset is to consider whether or data are really comparable.</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Sometimes our data include raw values or absolutes, like the total number of unemployed people in a county, or the total amount of money donated by alumni from different schools at a university. If we share those data without any context, we may miss important information, like the total number of people in those counties, or the number of alumni who graduated from those different schools (or the average salary of those graduates).</a:t>
            </a:r>
            <a:endParaRPr/>
          </a:p>
          <a:p>
            <a:pPr marL="0" lvl="0" indent="0" algn="l" rtl="0">
              <a:spcBef>
                <a:spcPts val="0"/>
              </a:spcBef>
              <a:spcAft>
                <a:spcPts val="0"/>
              </a:spcAft>
              <a:buNone/>
            </a:pPr>
            <a:endParaRPr/>
          </a:p>
          <a:p>
            <a:pPr marL="0" lvl="0" indent="0" algn="l" rtl="0">
              <a:spcBef>
                <a:spcPts val="0"/>
              </a:spcBef>
              <a:spcAft>
                <a:spcPts val="0"/>
              </a:spcAft>
              <a:buNone/>
            </a:pPr>
            <a:r>
              <a:rPr lang="en"/>
              <a:t>A classic and humorous example of visualizing non-comparable absolutes comes from the technology-focused XKCD comic. The cartoon shows three maps that look almost identical but have wildly different datasets. The caption says, “Pet Peeve #208: geographic profile maps which are basically just population maps.” This comic challenges the idea that these three disparate datasets are in some way connected, just because the maps look similar.  Instead, </a:t>
            </a:r>
            <a:r>
              <a:rPr lang="en">
                <a:solidFill>
                  <a:schemeClr val="dk1"/>
                </a:solidFill>
              </a:rPr>
              <a:t>as the comic notes, each map is essentially just showing how populous different areas of the country are.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By normalizing these datasets by population, you can look for true spatial patterns - locations where the occurrence of some particular phenomenon is greater or less than you would expect for the size of its population.</a:t>
            </a:r>
            <a:endParaRPr/>
          </a:p>
          <a:p>
            <a:pPr marL="0" lvl="0" indent="0" algn="l" rtl="0">
              <a:spcBef>
                <a:spcPts val="0"/>
              </a:spcBef>
              <a:spcAft>
                <a:spcPts val="0"/>
              </a:spcAft>
              <a:buNone/>
            </a:pPr>
            <a:endParaRPr/>
          </a:p>
          <a:p>
            <a:pPr marL="0" lvl="0" indent="0" algn="l" rtl="0">
              <a:spcBef>
                <a:spcPts val="0"/>
              </a:spcBef>
              <a:spcAft>
                <a:spcPts val="0"/>
              </a:spcAft>
              <a:buNone/>
            </a:pPr>
            <a:r>
              <a:rPr lang="en"/>
              <a:t>(This and the next two points are taken from Nathan Yau, “</a:t>
            </a:r>
            <a:r>
              <a:rPr lang="en" u="sng">
                <a:solidFill>
                  <a:schemeClr val="hlink"/>
                </a:solidFill>
                <a:hlinkClick r:id="rId3"/>
              </a:rPr>
              <a:t>How to Spot Visualization Lies</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2aa14537d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f2aa14537d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It’s important to be careful when visualizing just part of the data. Sometimes limiting the data supports a false conclusion, or one that doesn’t hold when viewing the full dataset. It’s also important to follow best practices for statistical analysis when considering the impact of outliers; outliers can be inconvenient in visualization, but if you wouldn’t remove the outliers from a statistical analysis, it may be distorting the message by removing them from the visualization.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Sometimes it makes sense to focus in on parts of the dataset, especially if your goal is to explore the patterns specifically within that subset. But even when you are interested in the patterns within the subset, you may need the context of the rest of the data to help clarify or understand the pattern you see.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example above was created to help John Carter, a competitive race car driver, decide whether the driving conditions - specifically, cold weather - had an impact on the amount of damage seen to the engine after an engine blowout. Looking at the graph, the pattern between cold weather and damage isn’t perfectly clear. Yes, the lowest temperature had the most damage, but the highest temperature also had quite a bit of damage. This chart doesn’t really explain what is happening when the engine blows out, and it doesn’t really help John make the decision about whether or not to race in cold weather. Is cold weather really not a factor?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See also: </a:t>
            </a:r>
            <a:endParaRPr>
              <a:solidFill>
                <a:schemeClr val="dk1"/>
              </a:solidFill>
            </a:endParaRPr>
          </a:p>
          <a:p>
            <a:pPr marL="457200" lvl="0" indent="-298450" algn="l" rtl="0">
              <a:spcBef>
                <a:spcPts val="0"/>
              </a:spcBef>
              <a:spcAft>
                <a:spcPts val="0"/>
              </a:spcAft>
              <a:buSzPts val="1100"/>
              <a:buChar char="●"/>
            </a:pPr>
            <a:r>
              <a:rPr lang="en">
                <a:solidFill>
                  <a:schemeClr val="dk1"/>
                </a:solidFill>
              </a:rPr>
              <a:t>additional “limited scope” example from Nathan Yau, </a:t>
            </a:r>
            <a:r>
              <a:rPr lang="en">
                <a:solidFill>
                  <a:srgbClr val="094FAA"/>
                </a:solidFill>
              </a:rPr>
              <a:t>“</a:t>
            </a:r>
            <a:r>
              <a:rPr lang="en" u="sng">
                <a:solidFill>
                  <a:srgbClr val="094FAA"/>
                </a:solidFill>
                <a:hlinkClick r:id="rId3">
                  <a:extLst>
                    <a:ext uri="{A12FA001-AC4F-418D-AE19-62706E023703}">
                      <ahyp:hlinkClr xmlns:ahyp="http://schemas.microsoft.com/office/drawing/2018/hyperlinkcolor" val="tx"/>
                    </a:ext>
                  </a:extLst>
                </a:hlinkClick>
              </a:rPr>
              <a:t>How to Spot Visualization Lies</a:t>
            </a:r>
            <a:r>
              <a:rPr lang="en">
                <a:solidFill>
                  <a:srgbClr val="094FAA"/>
                </a:solidFill>
              </a:rPr>
              <a:t>”</a:t>
            </a:r>
            <a:endParaRPr>
              <a:solidFill>
                <a:srgbClr val="094FAA"/>
              </a:solidFill>
            </a:endParaRPr>
          </a:p>
          <a:p>
            <a:pPr marL="457200" lvl="0" indent="-298450" algn="l" rtl="0">
              <a:spcBef>
                <a:spcPts val="0"/>
              </a:spcBef>
              <a:spcAft>
                <a:spcPts val="0"/>
              </a:spcAft>
              <a:buClr>
                <a:schemeClr val="dk1"/>
              </a:buClr>
              <a:buSzPts val="1100"/>
              <a:buChar char="●"/>
            </a:pPr>
            <a:r>
              <a:rPr lang="en" u="sng">
                <a:solidFill>
                  <a:srgbClr val="094FAA"/>
                </a:solidFill>
                <a:hlinkClick r:id="rId4">
                  <a:extLst>
                    <a:ext uri="{A12FA001-AC4F-418D-AE19-62706E023703}">
                      <ahyp:hlinkClr xmlns:ahyp="http://schemas.microsoft.com/office/drawing/2018/hyperlinkcolor" val="tx"/>
                    </a:ext>
                  </a:extLst>
                </a:hlinkClick>
              </a:rPr>
              <a:t>Census, “When Do Men Become Dads?”</a:t>
            </a:r>
            <a:r>
              <a:rPr lang="en">
                <a:solidFill>
                  <a:schemeClr val="dk1"/>
                </a:solidFill>
              </a:rPr>
              <a:t>: why did they pick those racial categories? How much of the US population is represented by those categories (no multi-racial, for example); normative benchmarking</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Image and notes from: Hannah Fry, </a:t>
            </a:r>
            <a:r>
              <a:rPr lang="en" u="sng">
                <a:solidFill>
                  <a:srgbClr val="094FAA"/>
                </a:solidFill>
                <a:hlinkClick r:id="rId5">
                  <a:extLst>
                    <a:ext uri="{A12FA001-AC4F-418D-AE19-62706E023703}">
                      <ahyp:hlinkClr xmlns:ahyp="http://schemas.microsoft.com/office/drawing/2018/hyperlinkcolor" val="tx"/>
                    </a:ext>
                  </a:extLst>
                </a:hlinkClick>
              </a:rPr>
              <a:t>“When Graphs Are a Matter of Life and Death,”</a:t>
            </a:r>
            <a:r>
              <a:rPr lang="en"/>
              <a:t> </a:t>
            </a:r>
            <a:r>
              <a:rPr lang="en" i="1"/>
              <a:t>New Yorker</a:t>
            </a:r>
            <a:r>
              <a:rPr lang="en"/>
              <a:t>, June 14, 2021. </a:t>
            </a:r>
            <a:endParaRPr/>
          </a:p>
          <a:p>
            <a:pPr marL="0" lvl="0" indent="0" algn="l" rtl="0">
              <a:spcBef>
                <a:spcPts val="0"/>
              </a:spcBef>
              <a:spcAft>
                <a:spcPts val="0"/>
              </a:spcAft>
              <a:buNone/>
            </a:pPr>
            <a:r>
              <a:rPr lang="en">
                <a:solidFill>
                  <a:schemeClr val="dk1"/>
                </a:solidFill>
              </a:rPr>
              <a:t>Could convert this pair of graphics into an activity with classroom discussion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“John Carter has only an hour to decide. The most important auto race of the season is looming; it will be broadcast live on national television and could bring major prize money. If his team wins, it will get a sponsorship deal and a chance to start making some real profits for a change.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There’s just one problem. In seven of the past twenty-four races, the engine in the Carter Racing car has blown out. An engine failure live on TV will jeopardize sponsorships—and the driver’s life. But withdrawing has consequences, too. The wasted entry fee means finishing the season in debt, and the team won’t be happy about the missed opportunity for glory. As Burns’s First Law of Racing says, “Nobody ever won a race sitting in the pits.”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One of the engine mechanics has a hunch about what’s causing the blowouts. He thinks that the engine’s head gasket might be breaking in cooler weather. To help Carter decide what to do, a graph is devised that shows the conditions during each of the blowouts: the outdoor temperature at the time of the race plotted against the number of breaks in the head gasket. The dots are scattered into a sort of crooked smile across a range of temperatures from about fifty-five degrees to seventy-five degrees.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upcoming race is forecast to be especially cold, just forty degrees, well below anything the cars have experienced before. So: race or withdraw?”</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9841" y="342900"/>
            <a:ext cx="2949300" cy="1200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600"/>
              <a:buNone/>
              <a:defRPr sz="2400"/>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58" name="Google Shape;58;p14"/>
          <p:cNvSpPr txBox="1">
            <a:spLocks noGrp="1"/>
          </p:cNvSpPr>
          <p:nvPr>
            <p:ph type="body" idx="1"/>
          </p:nvPr>
        </p:nvSpPr>
        <p:spPr>
          <a:xfrm>
            <a:off x="3887391" y="740569"/>
            <a:ext cx="4629300" cy="3655200"/>
          </a:xfrm>
          <a:prstGeom prst="rect">
            <a:avLst/>
          </a:prstGeom>
          <a:noFill/>
          <a:ln>
            <a:noFill/>
          </a:ln>
        </p:spPr>
        <p:txBody>
          <a:bodyPr spcFirstLastPara="1" wrap="square" lIns="91425" tIns="91425" rIns="91425" bIns="91425" anchor="t" anchorCtr="0">
            <a:noAutofit/>
          </a:bodyPr>
          <a:lstStyle>
            <a:lvl1pPr marL="457200" lvl="0" indent="-381000" algn="l" rtl="0">
              <a:lnSpc>
                <a:spcPct val="100000"/>
              </a:lnSpc>
              <a:spcBef>
                <a:spcPts val="600"/>
              </a:spcBef>
              <a:spcAft>
                <a:spcPts val="0"/>
              </a:spcAft>
              <a:buSzPts val="2400"/>
              <a:buChar char="●"/>
              <a:defRPr sz="2400"/>
            </a:lvl1pPr>
            <a:lvl2pPr marL="914400" lvl="1" indent="-381000" algn="l" rtl="0">
              <a:lnSpc>
                <a:spcPct val="100000"/>
              </a:lnSpc>
              <a:spcBef>
                <a:spcPts val="0"/>
              </a:spcBef>
              <a:spcAft>
                <a:spcPts val="0"/>
              </a:spcAft>
              <a:buSzPts val="2400"/>
              <a:buChar char="○"/>
              <a:defRPr sz="2100"/>
            </a:lvl2pPr>
            <a:lvl3pPr marL="1371600" lvl="2" indent="-381000" algn="l" rtl="0">
              <a:lnSpc>
                <a:spcPct val="100000"/>
              </a:lnSpc>
              <a:spcBef>
                <a:spcPts val="0"/>
              </a:spcBef>
              <a:spcAft>
                <a:spcPts val="0"/>
              </a:spcAft>
              <a:buSzPts val="2400"/>
              <a:buChar char="■"/>
              <a:defRPr sz="1800"/>
            </a:lvl3pPr>
            <a:lvl4pPr marL="1828800" lvl="3" indent="-381000" algn="l" rtl="0">
              <a:lnSpc>
                <a:spcPct val="100000"/>
              </a:lnSpc>
              <a:spcBef>
                <a:spcPts val="0"/>
              </a:spcBef>
              <a:spcAft>
                <a:spcPts val="0"/>
              </a:spcAft>
              <a:buSzPts val="2400"/>
              <a:buChar char="●"/>
              <a:defRPr sz="1500"/>
            </a:lvl4pPr>
            <a:lvl5pPr marL="2286000" lvl="4" indent="-381000" algn="l" rtl="0">
              <a:lnSpc>
                <a:spcPct val="100000"/>
              </a:lnSpc>
              <a:spcBef>
                <a:spcPts val="0"/>
              </a:spcBef>
              <a:spcAft>
                <a:spcPts val="0"/>
              </a:spcAft>
              <a:buSzPts val="2400"/>
              <a:buChar char="○"/>
              <a:defRPr sz="1500"/>
            </a:lvl5pPr>
            <a:lvl6pPr marL="2743200" lvl="5" indent="-381000" algn="l" rtl="0">
              <a:lnSpc>
                <a:spcPct val="100000"/>
              </a:lnSpc>
              <a:spcBef>
                <a:spcPts val="0"/>
              </a:spcBef>
              <a:spcAft>
                <a:spcPts val="0"/>
              </a:spcAft>
              <a:buSzPts val="2400"/>
              <a:buChar char="■"/>
              <a:defRPr sz="1500"/>
            </a:lvl6pPr>
            <a:lvl7pPr marL="3200400" lvl="6" indent="-381000" algn="l" rtl="0">
              <a:lnSpc>
                <a:spcPct val="100000"/>
              </a:lnSpc>
              <a:spcBef>
                <a:spcPts val="0"/>
              </a:spcBef>
              <a:spcAft>
                <a:spcPts val="0"/>
              </a:spcAft>
              <a:buSzPts val="2400"/>
              <a:buChar char="●"/>
              <a:defRPr sz="1500"/>
            </a:lvl7pPr>
            <a:lvl8pPr marL="3657600" lvl="7" indent="-381000" algn="l" rtl="0">
              <a:lnSpc>
                <a:spcPct val="100000"/>
              </a:lnSpc>
              <a:spcBef>
                <a:spcPts val="0"/>
              </a:spcBef>
              <a:spcAft>
                <a:spcPts val="0"/>
              </a:spcAft>
              <a:buSzPts val="2400"/>
              <a:buChar char="○"/>
              <a:defRPr sz="1500"/>
            </a:lvl8pPr>
            <a:lvl9pPr marL="4114800" lvl="8" indent="-381000" algn="l" rtl="0">
              <a:lnSpc>
                <a:spcPct val="100000"/>
              </a:lnSpc>
              <a:spcBef>
                <a:spcPts val="0"/>
              </a:spcBef>
              <a:spcAft>
                <a:spcPts val="0"/>
              </a:spcAft>
              <a:buSzPts val="2400"/>
              <a:buChar char="■"/>
              <a:defRPr sz="1500"/>
            </a:lvl9pPr>
          </a:lstStyle>
          <a:p>
            <a:endParaRPr/>
          </a:p>
        </p:txBody>
      </p:sp>
      <p:sp>
        <p:nvSpPr>
          <p:cNvPr id="59" name="Google Shape;59;p14"/>
          <p:cNvSpPr txBox="1">
            <a:spLocks noGrp="1"/>
          </p:cNvSpPr>
          <p:nvPr>
            <p:ph type="body" idx="2"/>
          </p:nvPr>
        </p:nvSpPr>
        <p:spPr>
          <a:xfrm>
            <a:off x="629841" y="1543050"/>
            <a:ext cx="2949300" cy="2858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600"/>
              </a:spcBef>
              <a:spcAft>
                <a:spcPts val="0"/>
              </a:spcAft>
              <a:buSzPts val="2400"/>
              <a:buNone/>
              <a:defRPr sz="1200"/>
            </a:lvl1pPr>
            <a:lvl2pPr marL="914400" lvl="1" indent="-228600" algn="l" rtl="0">
              <a:lnSpc>
                <a:spcPct val="100000"/>
              </a:lnSpc>
              <a:spcBef>
                <a:spcPts val="0"/>
              </a:spcBef>
              <a:spcAft>
                <a:spcPts val="0"/>
              </a:spcAft>
              <a:buSzPts val="2400"/>
              <a:buNone/>
              <a:defRPr sz="1050"/>
            </a:lvl2pPr>
            <a:lvl3pPr marL="1371600" lvl="2" indent="-228600" algn="l" rtl="0">
              <a:lnSpc>
                <a:spcPct val="100000"/>
              </a:lnSpc>
              <a:spcBef>
                <a:spcPts val="0"/>
              </a:spcBef>
              <a:spcAft>
                <a:spcPts val="0"/>
              </a:spcAft>
              <a:buSzPts val="2400"/>
              <a:buNone/>
              <a:defRPr sz="900"/>
            </a:lvl3pPr>
            <a:lvl4pPr marL="1828800" lvl="3" indent="-228600" algn="l" rtl="0">
              <a:lnSpc>
                <a:spcPct val="100000"/>
              </a:lnSpc>
              <a:spcBef>
                <a:spcPts val="0"/>
              </a:spcBef>
              <a:spcAft>
                <a:spcPts val="0"/>
              </a:spcAft>
              <a:buSzPts val="2400"/>
              <a:buNone/>
              <a:defRPr sz="750"/>
            </a:lvl4pPr>
            <a:lvl5pPr marL="2286000" lvl="4" indent="-228600" algn="l" rtl="0">
              <a:lnSpc>
                <a:spcPct val="100000"/>
              </a:lnSpc>
              <a:spcBef>
                <a:spcPts val="0"/>
              </a:spcBef>
              <a:spcAft>
                <a:spcPts val="0"/>
              </a:spcAft>
              <a:buSzPts val="2400"/>
              <a:buNone/>
              <a:defRPr sz="750"/>
            </a:lvl5pPr>
            <a:lvl6pPr marL="2743200" lvl="5" indent="-228600" algn="l" rtl="0">
              <a:lnSpc>
                <a:spcPct val="100000"/>
              </a:lnSpc>
              <a:spcBef>
                <a:spcPts val="0"/>
              </a:spcBef>
              <a:spcAft>
                <a:spcPts val="0"/>
              </a:spcAft>
              <a:buSzPts val="2400"/>
              <a:buNone/>
              <a:defRPr sz="750"/>
            </a:lvl6pPr>
            <a:lvl7pPr marL="3200400" lvl="6" indent="-228600" algn="l" rtl="0">
              <a:lnSpc>
                <a:spcPct val="100000"/>
              </a:lnSpc>
              <a:spcBef>
                <a:spcPts val="0"/>
              </a:spcBef>
              <a:spcAft>
                <a:spcPts val="0"/>
              </a:spcAft>
              <a:buSzPts val="2400"/>
              <a:buNone/>
              <a:defRPr sz="750"/>
            </a:lvl7pPr>
            <a:lvl8pPr marL="3657600" lvl="7" indent="-228600" algn="l" rtl="0">
              <a:lnSpc>
                <a:spcPct val="100000"/>
              </a:lnSpc>
              <a:spcBef>
                <a:spcPts val="0"/>
              </a:spcBef>
              <a:spcAft>
                <a:spcPts val="0"/>
              </a:spcAft>
              <a:buSzPts val="2400"/>
              <a:buNone/>
              <a:defRPr sz="750"/>
            </a:lvl8pPr>
            <a:lvl9pPr marL="4114800" lvl="8" indent="-228600" algn="l" rtl="0">
              <a:lnSpc>
                <a:spcPct val="100000"/>
              </a:lnSpc>
              <a:spcBef>
                <a:spcPts val="0"/>
              </a:spcBef>
              <a:spcAft>
                <a:spcPts val="0"/>
              </a:spcAft>
              <a:buSzPts val="2400"/>
              <a:buNone/>
              <a:defRPr sz="750"/>
            </a:lvl9pPr>
          </a:lstStyle>
          <a:p>
            <a:endParaRPr/>
          </a:p>
        </p:txBody>
      </p:sp>
      <p:sp>
        <p:nvSpPr>
          <p:cNvPr id="60" name="Google Shape;60;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1" name="Google Shape;61;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2" name="Google Shape;62;p14"/>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SzPts val="1200"/>
              <a:buNone/>
              <a:defRPr/>
            </a:lvl1pPr>
            <a:lvl2pPr marL="0" lvl="1" indent="0" algn="l" rtl="0">
              <a:lnSpc>
                <a:spcPct val="100000"/>
              </a:lnSpc>
              <a:spcBef>
                <a:spcPts val="0"/>
              </a:spcBef>
              <a:spcAft>
                <a:spcPts val="0"/>
              </a:spcAft>
              <a:buSzPts val="1200"/>
              <a:buNone/>
              <a:defRPr/>
            </a:lvl2pPr>
            <a:lvl3pPr marL="0" lvl="2" indent="0" algn="l" rtl="0">
              <a:lnSpc>
                <a:spcPct val="100000"/>
              </a:lnSpc>
              <a:spcBef>
                <a:spcPts val="0"/>
              </a:spcBef>
              <a:spcAft>
                <a:spcPts val="0"/>
              </a:spcAft>
              <a:buSzPts val="1200"/>
              <a:buNone/>
              <a:defRPr/>
            </a:lvl3pPr>
            <a:lvl4pPr marL="0" lvl="3" indent="0" algn="l" rtl="0">
              <a:lnSpc>
                <a:spcPct val="100000"/>
              </a:lnSpc>
              <a:spcBef>
                <a:spcPts val="0"/>
              </a:spcBef>
              <a:spcAft>
                <a:spcPts val="0"/>
              </a:spcAft>
              <a:buSzPts val="1200"/>
              <a:buNone/>
              <a:defRPr/>
            </a:lvl4pPr>
            <a:lvl5pPr marL="0" lvl="4" indent="0" algn="l" rtl="0">
              <a:lnSpc>
                <a:spcPct val="100000"/>
              </a:lnSpc>
              <a:spcBef>
                <a:spcPts val="0"/>
              </a:spcBef>
              <a:spcAft>
                <a:spcPts val="0"/>
              </a:spcAft>
              <a:buSzPts val="1200"/>
              <a:buNone/>
              <a:defRPr/>
            </a:lvl5pPr>
            <a:lvl6pPr marL="0" lvl="5" indent="0" algn="l" rtl="0">
              <a:lnSpc>
                <a:spcPct val="100000"/>
              </a:lnSpc>
              <a:spcBef>
                <a:spcPts val="0"/>
              </a:spcBef>
              <a:spcAft>
                <a:spcPts val="0"/>
              </a:spcAft>
              <a:buSzPts val="1200"/>
              <a:buNone/>
              <a:defRPr/>
            </a:lvl6pPr>
            <a:lvl7pPr marL="0" lvl="6" indent="0" algn="l" rtl="0">
              <a:lnSpc>
                <a:spcPct val="100000"/>
              </a:lnSpc>
              <a:spcBef>
                <a:spcPts val="0"/>
              </a:spcBef>
              <a:spcAft>
                <a:spcPts val="0"/>
              </a:spcAft>
              <a:buSzPts val="1200"/>
              <a:buNone/>
              <a:defRPr/>
            </a:lvl7pPr>
            <a:lvl8pPr marL="0" lvl="7" indent="0" algn="l" rtl="0">
              <a:lnSpc>
                <a:spcPct val="100000"/>
              </a:lnSpc>
              <a:spcBef>
                <a:spcPts val="0"/>
              </a:spcBef>
              <a:spcAft>
                <a:spcPts val="0"/>
              </a:spcAft>
              <a:buSzPts val="1200"/>
              <a:buNone/>
              <a:defRPr/>
            </a:lvl8pPr>
            <a:lvl9pPr marL="0" lvl="8" indent="0" algn="l" rtl="0">
              <a:lnSpc>
                <a:spcPct val="100000"/>
              </a:lnSpc>
              <a:spcBef>
                <a:spcPts val="0"/>
              </a:spcBef>
              <a:spcAft>
                <a:spcPts val="0"/>
              </a:spcAft>
              <a:buSzPts val="120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5" name="Google Shape;65;p1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1600"/>
              </a:spcBef>
              <a:spcAft>
                <a:spcPts val="0"/>
              </a:spcAft>
              <a:buClr>
                <a:srgbClr val="888888"/>
              </a:buClr>
              <a:buSzPts val="1500"/>
              <a:buNone/>
              <a:defRPr sz="1500">
                <a:solidFill>
                  <a:srgbClr val="888888"/>
                </a:solidFill>
              </a:defRPr>
            </a:lvl2pPr>
            <a:lvl3pPr marL="1371600" lvl="2" indent="-228600" algn="l">
              <a:lnSpc>
                <a:spcPct val="90000"/>
              </a:lnSpc>
              <a:spcBef>
                <a:spcPts val="1600"/>
              </a:spcBef>
              <a:spcAft>
                <a:spcPts val="0"/>
              </a:spcAft>
              <a:buClr>
                <a:srgbClr val="888888"/>
              </a:buClr>
              <a:buSzPts val="1400"/>
              <a:buNone/>
              <a:defRPr sz="1400">
                <a:solidFill>
                  <a:srgbClr val="888888"/>
                </a:solidFill>
              </a:defRPr>
            </a:lvl3pPr>
            <a:lvl4pPr marL="1828800" lvl="3" indent="-228600" algn="l">
              <a:lnSpc>
                <a:spcPct val="90000"/>
              </a:lnSpc>
              <a:spcBef>
                <a:spcPts val="1600"/>
              </a:spcBef>
              <a:spcAft>
                <a:spcPts val="0"/>
              </a:spcAft>
              <a:buClr>
                <a:srgbClr val="888888"/>
              </a:buClr>
              <a:buSzPts val="1200"/>
              <a:buNone/>
              <a:defRPr sz="1200">
                <a:solidFill>
                  <a:srgbClr val="888888"/>
                </a:solidFill>
              </a:defRPr>
            </a:lvl4pPr>
            <a:lvl5pPr marL="2286000" lvl="4" indent="-228600" algn="l">
              <a:lnSpc>
                <a:spcPct val="90000"/>
              </a:lnSpc>
              <a:spcBef>
                <a:spcPts val="1600"/>
              </a:spcBef>
              <a:spcAft>
                <a:spcPts val="0"/>
              </a:spcAft>
              <a:buClr>
                <a:srgbClr val="888888"/>
              </a:buClr>
              <a:buSzPts val="1200"/>
              <a:buNone/>
              <a:defRPr sz="1200">
                <a:solidFill>
                  <a:srgbClr val="888888"/>
                </a:solidFill>
              </a:defRPr>
            </a:lvl5pPr>
            <a:lvl6pPr marL="2743200" lvl="5" indent="-228600" algn="l">
              <a:lnSpc>
                <a:spcPct val="90000"/>
              </a:lnSpc>
              <a:spcBef>
                <a:spcPts val="1600"/>
              </a:spcBef>
              <a:spcAft>
                <a:spcPts val="0"/>
              </a:spcAft>
              <a:buClr>
                <a:srgbClr val="888888"/>
              </a:buClr>
              <a:buSzPts val="1200"/>
              <a:buNone/>
              <a:defRPr sz="1200">
                <a:solidFill>
                  <a:srgbClr val="888888"/>
                </a:solidFill>
              </a:defRPr>
            </a:lvl6pPr>
            <a:lvl7pPr marL="3200400" lvl="6" indent="-228600" algn="l">
              <a:lnSpc>
                <a:spcPct val="90000"/>
              </a:lnSpc>
              <a:spcBef>
                <a:spcPts val="1600"/>
              </a:spcBef>
              <a:spcAft>
                <a:spcPts val="0"/>
              </a:spcAft>
              <a:buClr>
                <a:srgbClr val="888888"/>
              </a:buClr>
              <a:buSzPts val="1200"/>
              <a:buNone/>
              <a:defRPr sz="1200">
                <a:solidFill>
                  <a:srgbClr val="888888"/>
                </a:solidFill>
              </a:defRPr>
            </a:lvl7pPr>
            <a:lvl8pPr marL="3657600" lvl="7" indent="-228600" algn="l">
              <a:lnSpc>
                <a:spcPct val="90000"/>
              </a:lnSpc>
              <a:spcBef>
                <a:spcPts val="1600"/>
              </a:spcBef>
              <a:spcAft>
                <a:spcPts val="0"/>
              </a:spcAft>
              <a:buClr>
                <a:srgbClr val="888888"/>
              </a:buClr>
              <a:buSzPts val="1200"/>
              <a:buNone/>
              <a:defRPr sz="1200">
                <a:solidFill>
                  <a:srgbClr val="888888"/>
                </a:solidFill>
              </a:defRPr>
            </a:lvl8pPr>
            <a:lvl9pPr marL="4114800" lvl="8" indent="-228600" algn="l">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66" name="Google Shape;66;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7" name="Google Shape;67;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8" name="Google Shape;68;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71" name="Google Shape;71;p1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1600"/>
              </a:spcBef>
              <a:spcAft>
                <a:spcPts val="0"/>
              </a:spcAft>
              <a:buClr>
                <a:schemeClr val="dk1"/>
              </a:buClr>
              <a:buSzPts val="1500"/>
              <a:buNone/>
              <a:defRPr sz="1500" b="1"/>
            </a:lvl2pPr>
            <a:lvl3pPr marL="1371600" lvl="2" indent="-228600" algn="l">
              <a:lnSpc>
                <a:spcPct val="90000"/>
              </a:lnSpc>
              <a:spcBef>
                <a:spcPts val="1600"/>
              </a:spcBef>
              <a:spcAft>
                <a:spcPts val="0"/>
              </a:spcAft>
              <a:buClr>
                <a:schemeClr val="dk1"/>
              </a:buClr>
              <a:buSzPts val="1400"/>
              <a:buNone/>
              <a:defRPr sz="1400" b="1"/>
            </a:lvl3pPr>
            <a:lvl4pPr marL="1828800" lvl="3" indent="-228600" algn="l">
              <a:lnSpc>
                <a:spcPct val="90000"/>
              </a:lnSpc>
              <a:spcBef>
                <a:spcPts val="1600"/>
              </a:spcBef>
              <a:spcAft>
                <a:spcPts val="0"/>
              </a:spcAft>
              <a:buClr>
                <a:schemeClr val="dk1"/>
              </a:buClr>
              <a:buSzPts val="1200"/>
              <a:buNone/>
              <a:defRPr sz="1200" b="1"/>
            </a:lvl4pPr>
            <a:lvl5pPr marL="2286000" lvl="4" indent="-228600" algn="l">
              <a:lnSpc>
                <a:spcPct val="90000"/>
              </a:lnSpc>
              <a:spcBef>
                <a:spcPts val="1600"/>
              </a:spcBef>
              <a:spcAft>
                <a:spcPts val="0"/>
              </a:spcAft>
              <a:buClr>
                <a:schemeClr val="dk1"/>
              </a:buClr>
              <a:buSzPts val="1200"/>
              <a:buNone/>
              <a:defRPr sz="1200" b="1"/>
            </a:lvl5pPr>
            <a:lvl6pPr marL="2743200" lvl="5" indent="-228600" algn="l">
              <a:lnSpc>
                <a:spcPct val="90000"/>
              </a:lnSpc>
              <a:spcBef>
                <a:spcPts val="1600"/>
              </a:spcBef>
              <a:spcAft>
                <a:spcPts val="0"/>
              </a:spcAft>
              <a:buClr>
                <a:schemeClr val="dk1"/>
              </a:buClr>
              <a:buSzPts val="1200"/>
              <a:buNone/>
              <a:defRPr sz="1200" b="1"/>
            </a:lvl6pPr>
            <a:lvl7pPr marL="3200400" lvl="6" indent="-228600" algn="l">
              <a:lnSpc>
                <a:spcPct val="90000"/>
              </a:lnSpc>
              <a:spcBef>
                <a:spcPts val="1600"/>
              </a:spcBef>
              <a:spcAft>
                <a:spcPts val="0"/>
              </a:spcAft>
              <a:buClr>
                <a:schemeClr val="dk1"/>
              </a:buClr>
              <a:buSzPts val="1200"/>
              <a:buNone/>
              <a:defRPr sz="1200" b="1"/>
            </a:lvl7pPr>
            <a:lvl8pPr marL="3657600" lvl="7" indent="-228600" algn="l">
              <a:lnSpc>
                <a:spcPct val="90000"/>
              </a:lnSpc>
              <a:spcBef>
                <a:spcPts val="1600"/>
              </a:spcBef>
              <a:spcAft>
                <a:spcPts val="0"/>
              </a:spcAft>
              <a:buClr>
                <a:schemeClr val="dk1"/>
              </a:buClr>
              <a:buSzPts val="1200"/>
              <a:buNone/>
              <a:defRPr sz="1200" b="1"/>
            </a:lvl8pPr>
            <a:lvl9pPr marL="4114800" lvl="8" indent="-228600" algn="l">
              <a:lnSpc>
                <a:spcPct val="90000"/>
              </a:lnSpc>
              <a:spcBef>
                <a:spcPts val="1600"/>
              </a:spcBef>
              <a:spcAft>
                <a:spcPts val="1600"/>
              </a:spcAft>
              <a:buClr>
                <a:schemeClr val="dk1"/>
              </a:buClr>
              <a:buSzPts val="1200"/>
              <a:buNone/>
              <a:defRPr sz="1200" b="1"/>
            </a:lvl9pPr>
          </a:lstStyle>
          <a:p>
            <a:endParaRPr/>
          </a:p>
        </p:txBody>
      </p:sp>
      <p:sp>
        <p:nvSpPr>
          <p:cNvPr id="72" name="Google Shape;72;p1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73" name="Google Shape;73;p16"/>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1600"/>
              </a:spcBef>
              <a:spcAft>
                <a:spcPts val="0"/>
              </a:spcAft>
              <a:buClr>
                <a:schemeClr val="dk1"/>
              </a:buClr>
              <a:buSzPts val="1500"/>
              <a:buNone/>
              <a:defRPr sz="1500" b="1"/>
            </a:lvl2pPr>
            <a:lvl3pPr marL="1371600" lvl="2" indent="-228600" algn="l">
              <a:lnSpc>
                <a:spcPct val="90000"/>
              </a:lnSpc>
              <a:spcBef>
                <a:spcPts val="1600"/>
              </a:spcBef>
              <a:spcAft>
                <a:spcPts val="0"/>
              </a:spcAft>
              <a:buClr>
                <a:schemeClr val="dk1"/>
              </a:buClr>
              <a:buSzPts val="1400"/>
              <a:buNone/>
              <a:defRPr sz="1400" b="1"/>
            </a:lvl3pPr>
            <a:lvl4pPr marL="1828800" lvl="3" indent="-228600" algn="l">
              <a:lnSpc>
                <a:spcPct val="90000"/>
              </a:lnSpc>
              <a:spcBef>
                <a:spcPts val="1600"/>
              </a:spcBef>
              <a:spcAft>
                <a:spcPts val="0"/>
              </a:spcAft>
              <a:buClr>
                <a:schemeClr val="dk1"/>
              </a:buClr>
              <a:buSzPts val="1200"/>
              <a:buNone/>
              <a:defRPr sz="1200" b="1"/>
            </a:lvl4pPr>
            <a:lvl5pPr marL="2286000" lvl="4" indent="-228600" algn="l">
              <a:lnSpc>
                <a:spcPct val="90000"/>
              </a:lnSpc>
              <a:spcBef>
                <a:spcPts val="1600"/>
              </a:spcBef>
              <a:spcAft>
                <a:spcPts val="0"/>
              </a:spcAft>
              <a:buClr>
                <a:schemeClr val="dk1"/>
              </a:buClr>
              <a:buSzPts val="1200"/>
              <a:buNone/>
              <a:defRPr sz="1200" b="1"/>
            </a:lvl5pPr>
            <a:lvl6pPr marL="2743200" lvl="5" indent="-228600" algn="l">
              <a:lnSpc>
                <a:spcPct val="90000"/>
              </a:lnSpc>
              <a:spcBef>
                <a:spcPts val="1600"/>
              </a:spcBef>
              <a:spcAft>
                <a:spcPts val="0"/>
              </a:spcAft>
              <a:buClr>
                <a:schemeClr val="dk1"/>
              </a:buClr>
              <a:buSzPts val="1200"/>
              <a:buNone/>
              <a:defRPr sz="1200" b="1"/>
            </a:lvl6pPr>
            <a:lvl7pPr marL="3200400" lvl="6" indent="-228600" algn="l">
              <a:lnSpc>
                <a:spcPct val="90000"/>
              </a:lnSpc>
              <a:spcBef>
                <a:spcPts val="1600"/>
              </a:spcBef>
              <a:spcAft>
                <a:spcPts val="0"/>
              </a:spcAft>
              <a:buClr>
                <a:schemeClr val="dk1"/>
              </a:buClr>
              <a:buSzPts val="1200"/>
              <a:buNone/>
              <a:defRPr sz="1200" b="1"/>
            </a:lvl7pPr>
            <a:lvl8pPr marL="3657600" lvl="7" indent="-228600" algn="l">
              <a:lnSpc>
                <a:spcPct val="90000"/>
              </a:lnSpc>
              <a:spcBef>
                <a:spcPts val="1600"/>
              </a:spcBef>
              <a:spcAft>
                <a:spcPts val="0"/>
              </a:spcAft>
              <a:buClr>
                <a:schemeClr val="dk1"/>
              </a:buClr>
              <a:buSzPts val="1200"/>
              <a:buNone/>
              <a:defRPr sz="1200" b="1"/>
            </a:lvl8pPr>
            <a:lvl9pPr marL="4114800" lvl="8" indent="-228600" algn="l">
              <a:lnSpc>
                <a:spcPct val="90000"/>
              </a:lnSpc>
              <a:spcBef>
                <a:spcPts val="1600"/>
              </a:spcBef>
              <a:spcAft>
                <a:spcPts val="1600"/>
              </a:spcAft>
              <a:buClr>
                <a:schemeClr val="dk1"/>
              </a:buClr>
              <a:buSzPts val="1200"/>
              <a:buNone/>
              <a:defRPr sz="1200" b="1"/>
            </a:lvl9pPr>
          </a:lstStyle>
          <a:p>
            <a:endParaRPr/>
          </a:p>
        </p:txBody>
      </p:sp>
      <p:sp>
        <p:nvSpPr>
          <p:cNvPr id="74" name="Google Shape;74;p16"/>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75" name="Google Shape;75;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6" name="Google Shape;76;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77" name="Google Shape;77;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623888" y="1282304"/>
            <a:ext cx="7886700" cy="2139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600"/>
              <a:buNone/>
              <a:defRPr sz="4500"/>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80" name="Google Shape;80;p17"/>
          <p:cNvSpPr txBox="1">
            <a:spLocks noGrp="1"/>
          </p:cNvSpPr>
          <p:nvPr>
            <p:ph type="body" idx="1"/>
          </p:nvPr>
        </p:nvSpPr>
        <p:spPr>
          <a:xfrm>
            <a:off x="623888" y="3442098"/>
            <a:ext cx="7886700" cy="11250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600"/>
              </a:spcBef>
              <a:spcAft>
                <a:spcPts val="0"/>
              </a:spcAft>
              <a:buSzPts val="2400"/>
              <a:buNone/>
              <a:defRPr sz="1800">
                <a:solidFill>
                  <a:srgbClr val="888888"/>
                </a:solidFill>
              </a:defRPr>
            </a:lvl1pPr>
            <a:lvl2pPr marL="914400" lvl="1" indent="-228600" algn="l" rtl="0">
              <a:lnSpc>
                <a:spcPct val="100000"/>
              </a:lnSpc>
              <a:spcBef>
                <a:spcPts val="0"/>
              </a:spcBef>
              <a:spcAft>
                <a:spcPts val="0"/>
              </a:spcAft>
              <a:buSzPts val="2400"/>
              <a:buNone/>
              <a:defRPr sz="1500">
                <a:solidFill>
                  <a:srgbClr val="888888"/>
                </a:solidFill>
              </a:defRPr>
            </a:lvl2pPr>
            <a:lvl3pPr marL="1371600" lvl="2" indent="-228600" algn="l" rtl="0">
              <a:lnSpc>
                <a:spcPct val="100000"/>
              </a:lnSpc>
              <a:spcBef>
                <a:spcPts val="0"/>
              </a:spcBef>
              <a:spcAft>
                <a:spcPts val="0"/>
              </a:spcAft>
              <a:buSzPts val="2400"/>
              <a:buNone/>
              <a:defRPr sz="1350">
                <a:solidFill>
                  <a:srgbClr val="888888"/>
                </a:solidFill>
              </a:defRPr>
            </a:lvl3pPr>
            <a:lvl4pPr marL="1828800" lvl="3" indent="-228600" algn="l" rtl="0">
              <a:lnSpc>
                <a:spcPct val="100000"/>
              </a:lnSpc>
              <a:spcBef>
                <a:spcPts val="0"/>
              </a:spcBef>
              <a:spcAft>
                <a:spcPts val="0"/>
              </a:spcAft>
              <a:buSzPts val="2400"/>
              <a:buNone/>
              <a:defRPr sz="1200">
                <a:solidFill>
                  <a:srgbClr val="888888"/>
                </a:solidFill>
              </a:defRPr>
            </a:lvl4pPr>
            <a:lvl5pPr marL="2286000" lvl="4" indent="-228600" algn="l" rtl="0">
              <a:lnSpc>
                <a:spcPct val="100000"/>
              </a:lnSpc>
              <a:spcBef>
                <a:spcPts val="0"/>
              </a:spcBef>
              <a:spcAft>
                <a:spcPts val="0"/>
              </a:spcAft>
              <a:buSzPts val="2400"/>
              <a:buNone/>
              <a:defRPr sz="1200">
                <a:solidFill>
                  <a:srgbClr val="888888"/>
                </a:solidFill>
              </a:defRPr>
            </a:lvl5pPr>
            <a:lvl6pPr marL="2743200" lvl="5" indent="-228600" algn="l" rtl="0">
              <a:lnSpc>
                <a:spcPct val="100000"/>
              </a:lnSpc>
              <a:spcBef>
                <a:spcPts val="0"/>
              </a:spcBef>
              <a:spcAft>
                <a:spcPts val="0"/>
              </a:spcAft>
              <a:buSzPts val="2400"/>
              <a:buNone/>
              <a:defRPr sz="1200">
                <a:solidFill>
                  <a:srgbClr val="888888"/>
                </a:solidFill>
              </a:defRPr>
            </a:lvl6pPr>
            <a:lvl7pPr marL="3200400" lvl="6" indent="-228600" algn="l" rtl="0">
              <a:lnSpc>
                <a:spcPct val="100000"/>
              </a:lnSpc>
              <a:spcBef>
                <a:spcPts val="0"/>
              </a:spcBef>
              <a:spcAft>
                <a:spcPts val="0"/>
              </a:spcAft>
              <a:buSzPts val="2400"/>
              <a:buNone/>
              <a:defRPr sz="1200">
                <a:solidFill>
                  <a:srgbClr val="888888"/>
                </a:solidFill>
              </a:defRPr>
            </a:lvl7pPr>
            <a:lvl8pPr marL="3657600" lvl="7" indent="-228600" algn="l" rtl="0">
              <a:lnSpc>
                <a:spcPct val="100000"/>
              </a:lnSpc>
              <a:spcBef>
                <a:spcPts val="0"/>
              </a:spcBef>
              <a:spcAft>
                <a:spcPts val="0"/>
              </a:spcAft>
              <a:buSzPts val="2400"/>
              <a:buNone/>
              <a:defRPr sz="1200">
                <a:solidFill>
                  <a:srgbClr val="888888"/>
                </a:solidFill>
              </a:defRPr>
            </a:lvl8pPr>
            <a:lvl9pPr marL="4114800" lvl="8" indent="-228600" algn="l" rtl="0">
              <a:lnSpc>
                <a:spcPct val="100000"/>
              </a:lnSpc>
              <a:spcBef>
                <a:spcPts val="0"/>
              </a:spcBef>
              <a:spcAft>
                <a:spcPts val="0"/>
              </a:spcAft>
              <a:buSzPts val="2400"/>
              <a:buNone/>
              <a:defRPr sz="1200">
                <a:solidFill>
                  <a:srgbClr val="888888"/>
                </a:solidFill>
              </a:defRPr>
            </a:lvl9pPr>
          </a:lstStyle>
          <a:p>
            <a:endParaRPr/>
          </a:p>
        </p:txBody>
      </p:sp>
      <p:sp>
        <p:nvSpPr>
          <p:cNvPr id="81" name="Google Shape;81;p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2" name="Google Shape;82;p1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3" name="Google Shape;83;p17"/>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marL="0" lvl="0" indent="0" algn="l" rtl="0">
              <a:lnSpc>
                <a:spcPct val="100000"/>
              </a:lnSpc>
              <a:spcBef>
                <a:spcPts val="0"/>
              </a:spcBef>
              <a:spcAft>
                <a:spcPts val="0"/>
              </a:spcAft>
              <a:buSzPts val="1200"/>
              <a:buNone/>
              <a:defRPr/>
            </a:lvl1pPr>
            <a:lvl2pPr marL="0" lvl="1" indent="0" algn="l" rtl="0">
              <a:lnSpc>
                <a:spcPct val="100000"/>
              </a:lnSpc>
              <a:spcBef>
                <a:spcPts val="0"/>
              </a:spcBef>
              <a:spcAft>
                <a:spcPts val="0"/>
              </a:spcAft>
              <a:buSzPts val="1200"/>
              <a:buNone/>
              <a:defRPr/>
            </a:lvl2pPr>
            <a:lvl3pPr marL="0" lvl="2" indent="0" algn="l" rtl="0">
              <a:lnSpc>
                <a:spcPct val="100000"/>
              </a:lnSpc>
              <a:spcBef>
                <a:spcPts val="0"/>
              </a:spcBef>
              <a:spcAft>
                <a:spcPts val="0"/>
              </a:spcAft>
              <a:buSzPts val="1200"/>
              <a:buNone/>
              <a:defRPr/>
            </a:lvl3pPr>
            <a:lvl4pPr marL="0" lvl="3" indent="0" algn="l" rtl="0">
              <a:lnSpc>
                <a:spcPct val="100000"/>
              </a:lnSpc>
              <a:spcBef>
                <a:spcPts val="0"/>
              </a:spcBef>
              <a:spcAft>
                <a:spcPts val="0"/>
              </a:spcAft>
              <a:buSzPts val="1200"/>
              <a:buNone/>
              <a:defRPr/>
            </a:lvl4pPr>
            <a:lvl5pPr marL="0" lvl="4" indent="0" algn="l" rtl="0">
              <a:lnSpc>
                <a:spcPct val="100000"/>
              </a:lnSpc>
              <a:spcBef>
                <a:spcPts val="0"/>
              </a:spcBef>
              <a:spcAft>
                <a:spcPts val="0"/>
              </a:spcAft>
              <a:buSzPts val="1200"/>
              <a:buNone/>
              <a:defRPr/>
            </a:lvl5pPr>
            <a:lvl6pPr marL="0" lvl="5" indent="0" algn="l" rtl="0">
              <a:lnSpc>
                <a:spcPct val="100000"/>
              </a:lnSpc>
              <a:spcBef>
                <a:spcPts val="0"/>
              </a:spcBef>
              <a:spcAft>
                <a:spcPts val="0"/>
              </a:spcAft>
              <a:buSzPts val="1200"/>
              <a:buNone/>
              <a:defRPr/>
            </a:lvl6pPr>
            <a:lvl7pPr marL="0" lvl="6" indent="0" algn="l" rtl="0">
              <a:lnSpc>
                <a:spcPct val="100000"/>
              </a:lnSpc>
              <a:spcBef>
                <a:spcPts val="0"/>
              </a:spcBef>
              <a:spcAft>
                <a:spcPts val="0"/>
              </a:spcAft>
              <a:buSzPts val="1200"/>
              <a:buNone/>
              <a:defRPr/>
            </a:lvl7pPr>
            <a:lvl8pPr marL="0" lvl="7" indent="0" algn="l" rtl="0">
              <a:lnSpc>
                <a:spcPct val="100000"/>
              </a:lnSpc>
              <a:spcBef>
                <a:spcPts val="0"/>
              </a:spcBef>
              <a:spcAft>
                <a:spcPts val="0"/>
              </a:spcAft>
              <a:buSzPts val="1200"/>
              <a:buNone/>
              <a:defRPr/>
            </a:lvl8pPr>
            <a:lvl9pPr marL="0" lvl="8" indent="0" algn="l" rtl="0">
              <a:lnSpc>
                <a:spcPct val="100000"/>
              </a:lnSpc>
              <a:spcBef>
                <a:spcPts val="0"/>
              </a:spcBef>
              <a:spcAft>
                <a:spcPts val="0"/>
              </a:spcAft>
              <a:buSzPts val="120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_HEADER_3">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86" name="Google Shape;86;p1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1600"/>
              </a:spcBef>
              <a:spcAft>
                <a:spcPts val="0"/>
              </a:spcAft>
              <a:buClr>
                <a:srgbClr val="888888"/>
              </a:buClr>
              <a:buSzPts val="1500"/>
              <a:buNone/>
              <a:defRPr sz="1500">
                <a:solidFill>
                  <a:srgbClr val="888888"/>
                </a:solidFill>
              </a:defRPr>
            </a:lvl2pPr>
            <a:lvl3pPr marL="1371600" lvl="2" indent="-228600" algn="l">
              <a:lnSpc>
                <a:spcPct val="90000"/>
              </a:lnSpc>
              <a:spcBef>
                <a:spcPts val="1600"/>
              </a:spcBef>
              <a:spcAft>
                <a:spcPts val="0"/>
              </a:spcAft>
              <a:buClr>
                <a:srgbClr val="888888"/>
              </a:buClr>
              <a:buSzPts val="1400"/>
              <a:buNone/>
              <a:defRPr sz="1400">
                <a:solidFill>
                  <a:srgbClr val="888888"/>
                </a:solidFill>
              </a:defRPr>
            </a:lvl3pPr>
            <a:lvl4pPr marL="1828800" lvl="3" indent="-228600" algn="l">
              <a:lnSpc>
                <a:spcPct val="90000"/>
              </a:lnSpc>
              <a:spcBef>
                <a:spcPts val="1600"/>
              </a:spcBef>
              <a:spcAft>
                <a:spcPts val="0"/>
              </a:spcAft>
              <a:buClr>
                <a:srgbClr val="888888"/>
              </a:buClr>
              <a:buSzPts val="1200"/>
              <a:buNone/>
              <a:defRPr sz="1200">
                <a:solidFill>
                  <a:srgbClr val="888888"/>
                </a:solidFill>
              </a:defRPr>
            </a:lvl4pPr>
            <a:lvl5pPr marL="2286000" lvl="4" indent="-228600" algn="l">
              <a:lnSpc>
                <a:spcPct val="90000"/>
              </a:lnSpc>
              <a:spcBef>
                <a:spcPts val="1600"/>
              </a:spcBef>
              <a:spcAft>
                <a:spcPts val="0"/>
              </a:spcAft>
              <a:buClr>
                <a:srgbClr val="888888"/>
              </a:buClr>
              <a:buSzPts val="1200"/>
              <a:buNone/>
              <a:defRPr sz="1200">
                <a:solidFill>
                  <a:srgbClr val="888888"/>
                </a:solidFill>
              </a:defRPr>
            </a:lvl5pPr>
            <a:lvl6pPr marL="2743200" lvl="5" indent="-228600" algn="l">
              <a:lnSpc>
                <a:spcPct val="90000"/>
              </a:lnSpc>
              <a:spcBef>
                <a:spcPts val="1600"/>
              </a:spcBef>
              <a:spcAft>
                <a:spcPts val="0"/>
              </a:spcAft>
              <a:buClr>
                <a:srgbClr val="888888"/>
              </a:buClr>
              <a:buSzPts val="1200"/>
              <a:buNone/>
              <a:defRPr sz="1200">
                <a:solidFill>
                  <a:srgbClr val="888888"/>
                </a:solidFill>
              </a:defRPr>
            </a:lvl6pPr>
            <a:lvl7pPr marL="3200400" lvl="6" indent="-228600" algn="l">
              <a:lnSpc>
                <a:spcPct val="90000"/>
              </a:lnSpc>
              <a:spcBef>
                <a:spcPts val="1600"/>
              </a:spcBef>
              <a:spcAft>
                <a:spcPts val="0"/>
              </a:spcAft>
              <a:buClr>
                <a:srgbClr val="888888"/>
              </a:buClr>
              <a:buSzPts val="1200"/>
              <a:buNone/>
              <a:defRPr sz="1200">
                <a:solidFill>
                  <a:srgbClr val="888888"/>
                </a:solidFill>
              </a:defRPr>
            </a:lvl7pPr>
            <a:lvl8pPr marL="3657600" lvl="7" indent="-228600" algn="l">
              <a:lnSpc>
                <a:spcPct val="90000"/>
              </a:lnSpc>
              <a:spcBef>
                <a:spcPts val="1600"/>
              </a:spcBef>
              <a:spcAft>
                <a:spcPts val="0"/>
              </a:spcAft>
              <a:buClr>
                <a:srgbClr val="888888"/>
              </a:buClr>
              <a:buSzPts val="1200"/>
              <a:buNone/>
              <a:defRPr sz="1200">
                <a:solidFill>
                  <a:srgbClr val="888888"/>
                </a:solidFill>
              </a:defRPr>
            </a:lvl8pPr>
            <a:lvl9pPr marL="4114800" lvl="8" indent="-228600" algn="l">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_HEADER_4">
    <p:spTree>
      <p:nvGrpSpPr>
        <p:cNvPr id="1" name="Shape 90"/>
        <p:cNvGrpSpPr/>
        <p:nvPr/>
      </p:nvGrpSpPr>
      <p:grpSpPr>
        <a:xfrm>
          <a:off x="0" y="0"/>
          <a:ext cx="0" cy="0"/>
          <a:chOff x="0" y="0"/>
          <a:chExt cx="0" cy="0"/>
        </a:xfrm>
      </p:grpSpPr>
      <p:sp>
        <p:nvSpPr>
          <p:cNvPr id="91" name="Google Shape;91;p19"/>
          <p:cNvSpPr/>
          <p:nvPr/>
        </p:nvSpPr>
        <p:spPr>
          <a:xfrm>
            <a:off x="0" y="0"/>
            <a:ext cx="9144000" cy="34290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Twentieth Century"/>
              <a:ea typeface="Twentieth Century"/>
              <a:cs typeface="Twentieth Century"/>
              <a:sym typeface="Twentieth Century"/>
            </a:endParaRPr>
          </a:p>
        </p:txBody>
      </p:sp>
      <p:sp>
        <p:nvSpPr>
          <p:cNvPr id="92" name="Google Shape;92;p19"/>
          <p:cNvSpPr txBox="1">
            <a:spLocks noGrp="1"/>
          </p:cNvSpPr>
          <p:nvPr>
            <p:ph type="title"/>
          </p:nvPr>
        </p:nvSpPr>
        <p:spPr>
          <a:xfrm>
            <a:off x="685800" y="3429000"/>
            <a:ext cx="7772400" cy="17145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3300"/>
              <a:buFont typeface="Twentieth Century"/>
              <a:buNone/>
              <a:defRPr sz="3300" b="1" cap="small"/>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93" name="Google Shape;93;p19"/>
          <p:cNvSpPr txBox="1">
            <a:spLocks noGrp="1"/>
          </p:cNvSpPr>
          <p:nvPr>
            <p:ph type="body" idx="1"/>
          </p:nvPr>
        </p:nvSpPr>
        <p:spPr>
          <a:xfrm>
            <a:off x="685800" y="1943101"/>
            <a:ext cx="7772400" cy="1125140"/>
          </a:xfrm>
          <a:prstGeom prst="rect">
            <a:avLst/>
          </a:prstGeom>
          <a:noFill/>
          <a:ln>
            <a:noFill/>
          </a:ln>
        </p:spPr>
        <p:txBody>
          <a:bodyPr spcFirstLastPara="1" wrap="square" lIns="68575" tIns="34275" rIns="68575" bIns="34275"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1600"/>
              </a:spcBef>
              <a:spcAft>
                <a:spcPts val="0"/>
              </a:spcAft>
              <a:buClr>
                <a:srgbClr val="888888"/>
              </a:buClr>
              <a:buSzPts val="1400"/>
              <a:buNone/>
              <a:defRPr sz="1400">
                <a:solidFill>
                  <a:srgbClr val="888888"/>
                </a:solidFill>
              </a:defRPr>
            </a:lvl2pPr>
            <a:lvl3pPr marL="1371600" lvl="2" indent="-228600" algn="l">
              <a:spcBef>
                <a:spcPts val="1600"/>
              </a:spcBef>
              <a:spcAft>
                <a:spcPts val="0"/>
              </a:spcAft>
              <a:buClr>
                <a:srgbClr val="888888"/>
              </a:buClr>
              <a:buSzPts val="1200"/>
              <a:buNone/>
              <a:defRPr sz="1200">
                <a:solidFill>
                  <a:srgbClr val="888888"/>
                </a:solidFill>
              </a:defRPr>
            </a:lvl3pPr>
            <a:lvl4pPr marL="1828800" lvl="3" indent="-228600" algn="l">
              <a:spcBef>
                <a:spcPts val="1600"/>
              </a:spcBef>
              <a:spcAft>
                <a:spcPts val="0"/>
              </a:spcAft>
              <a:buClr>
                <a:srgbClr val="888888"/>
              </a:buClr>
              <a:buSzPts val="1100"/>
              <a:buNone/>
              <a:defRPr sz="1100">
                <a:solidFill>
                  <a:srgbClr val="888888"/>
                </a:solidFill>
              </a:defRPr>
            </a:lvl4pPr>
            <a:lvl5pPr marL="2286000" lvl="4" indent="-228600" algn="l">
              <a:spcBef>
                <a:spcPts val="1600"/>
              </a:spcBef>
              <a:spcAft>
                <a:spcPts val="0"/>
              </a:spcAft>
              <a:buClr>
                <a:srgbClr val="888888"/>
              </a:buClr>
              <a:buSzPts val="1100"/>
              <a:buNone/>
              <a:defRPr sz="1100">
                <a:solidFill>
                  <a:srgbClr val="888888"/>
                </a:solidFill>
              </a:defRPr>
            </a:lvl5pPr>
            <a:lvl6pPr marL="2743200" lvl="5" indent="-228600" algn="l">
              <a:spcBef>
                <a:spcPts val="1600"/>
              </a:spcBef>
              <a:spcAft>
                <a:spcPts val="0"/>
              </a:spcAft>
              <a:buClr>
                <a:srgbClr val="888888"/>
              </a:buClr>
              <a:buSzPts val="1100"/>
              <a:buNone/>
              <a:defRPr sz="1100">
                <a:solidFill>
                  <a:srgbClr val="888888"/>
                </a:solidFill>
              </a:defRPr>
            </a:lvl6pPr>
            <a:lvl7pPr marL="3200400" lvl="6" indent="-228600" algn="l">
              <a:spcBef>
                <a:spcPts val="1600"/>
              </a:spcBef>
              <a:spcAft>
                <a:spcPts val="0"/>
              </a:spcAft>
              <a:buClr>
                <a:srgbClr val="888888"/>
              </a:buClr>
              <a:buSzPts val="1100"/>
              <a:buNone/>
              <a:defRPr sz="1100">
                <a:solidFill>
                  <a:srgbClr val="888888"/>
                </a:solidFill>
              </a:defRPr>
            </a:lvl7pPr>
            <a:lvl8pPr marL="3657600" lvl="7" indent="-228600" algn="l">
              <a:spcBef>
                <a:spcPts val="1600"/>
              </a:spcBef>
              <a:spcAft>
                <a:spcPts val="0"/>
              </a:spcAft>
              <a:buClr>
                <a:srgbClr val="888888"/>
              </a:buClr>
              <a:buSzPts val="1100"/>
              <a:buNone/>
              <a:defRPr sz="1100">
                <a:solidFill>
                  <a:srgbClr val="888888"/>
                </a:solidFill>
              </a:defRPr>
            </a:lvl8pPr>
            <a:lvl9pPr marL="4114800" lvl="8" indent="-228600" algn="l">
              <a:spcBef>
                <a:spcPts val="1600"/>
              </a:spcBef>
              <a:spcAft>
                <a:spcPts val="1600"/>
              </a:spcAft>
              <a:buClr>
                <a:srgbClr val="888888"/>
              </a:buClr>
              <a:buSzPts val="1100"/>
              <a:buNone/>
              <a:defRPr sz="1100">
                <a:solidFill>
                  <a:srgbClr val="888888"/>
                </a:solidFill>
              </a:defRPr>
            </a:lvl9pPr>
          </a:lstStyle>
          <a:p>
            <a:endParaRPr/>
          </a:p>
        </p:txBody>
      </p:sp>
      <p:sp>
        <p:nvSpPr>
          <p:cNvPr id="94" name="Google Shape;94;p1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95" name="Google Shape;95;p1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96" name="Google Shape;96;p1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
        <p:cNvGrpSpPr/>
        <p:nvPr/>
      </p:nvGrpSpPr>
      <p:grpSpPr>
        <a:xfrm>
          <a:off x="0" y="0"/>
          <a:ext cx="0" cy="0"/>
          <a:chOff x="0" y="0"/>
          <a:chExt cx="0" cy="0"/>
        </a:xfrm>
      </p:grpSpPr>
      <p:sp>
        <p:nvSpPr>
          <p:cNvPr id="98" name="Google Shape;98;p20"/>
          <p:cNvSpPr/>
          <p:nvPr/>
        </p:nvSpPr>
        <p:spPr>
          <a:xfrm>
            <a:off x="0" y="0"/>
            <a:ext cx="2400300" cy="5143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wentieth Century"/>
              <a:ea typeface="Twentieth Century"/>
              <a:cs typeface="Twentieth Century"/>
              <a:sym typeface="Twentieth Century"/>
            </a:endParaRPr>
          </a:p>
        </p:txBody>
      </p:sp>
      <p:sp>
        <p:nvSpPr>
          <p:cNvPr id="99" name="Google Shape;99;p20"/>
          <p:cNvSpPr txBox="1">
            <a:spLocks noGrp="1"/>
          </p:cNvSpPr>
          <p:nvPr>
            <p:ph type="title"/>
          </p:nvPr>
        </p:nvSpPr>
        <p:spPr>
          <a:xfrm>
            <a:off x="228601" y="205978"/>
            <a:ext cx="1943099" cy="85725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00" name="Google Shape;100;p20"/>
          <p:cNvSpPr txBox="1">
            <a:spLocks noGrp="1"/>
          </p:cNvSpPr>
          <p:nvPr>
            <p:ph type="body" idx="1"/>
          </p:nvPr>
        </p:nvSpPr>
        <p:spPr>
          <a:xfrm>
            <a:off x="228601" y="1200151"/>
            <a:ext cx="1943099" cy="3394472"/>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1600"/>
              </a:spcBef>
              <a:spcAft>
                <a:spcPts val="0"/>
              </a:spcAft>
              <a:buClr>
                <a:schemeClr val="dk1"/>
              </a:buClr>
              <a:buSzPts val="1800"/>
              <a:buChar char="○"/>
              <a:defRPr sz="1800"/>
            </a:lvl2pPr>
            <a:lvl3pPr marL="1371600" lvl="2" indent="-323850" algn="l">
              <a:spcBef>
                <a:spcPts val="1600"/>
              </a:spcBef>
              <a:spcAft>
                <a:spcPts val="0"/>
              </a:spcAft>
              <a:buClr>
                <a:schemeClr val="dk1"/>
              </a:buClr>
              <a:buSzPts val="1500"/>
              <a:buChar char="■"/>
              <a:defRPr sz="1500"/>
            </a:lvl3pPr>
            <a:lvl4pPr marL="1828800" lvl="3" indent="-317500" algn="l">
              <a:spcBef>
                <a:spcPts val="1600"/>
              </a:spcBef>
              <a:spcAft>
                <a:spcPts val="0"/>
              </a:spcAft>
              <a:buClr>
                <a:schemeClr val="dk1"/>
              </a:buClr>
              <a:buSzPts val="1400"/>
              <a:buChar char="●"/>
              <a:defRPr sz="1400"/>
            </a:lvl4pPr>
            <a:lvl5pPr marL="2286000" lvl="4" indent="-317500" algn="l">
              <a:spcBef>
                <a:spcPts val="1600"/>
              </a:spcBef>
              <a:spcAft>
                <a:spcPts val="0"/>
              </a:spcAft>
              <a:buClr>
                <a:schemeClr val="dk1"/>
              </a:buClr>
              <a:buSzPts val="1400"/>
              <a:buChar char="○"/>
              <a:defRPr sz="1400"/>
            </a:lvl5pPr>
            <a:lvl6pPr marL="2743200" lvl="5" indent="-317500" algn="l">
              <a:spcBef>
                <a:spcPts val="1600"/>
              </a:spcBef>
              <a:spcAft>
                <a:spcPts val="0"/>
              </a:spcAft>
              <a:buClr>
                <a:schemeClr val="dk1"/>
              </a:buClr>
              <a:buSzPts val="1400"/>
              <a:buChar char="■"/>
              <a:defRPr sz="1400"/>
            </a:lvl6pPr>
            <a:lvl7pPr marL="3200400" lvl="6" indent="-317500" algn="l">
              <a:spcBef>
                <a:spcPts val="1600"/>
              </a:spcBef>
              <a:spcAft>
                <a:spcPts val="0"/>
              </a:spcAft>
              <a:buClr>
                <a:schemeClr val="dk1"/>
              </a:buClr>
              <a:buSzPts val="1400"/>
              <a:buChar char="●"/>
              <a:defRPr sz="1400"/>
            </a:lvl7pPr>
            <a:lvl8pPr marL="3657600" lvl="7" indent="-317500" algn="l">
              <a:spcBef>
                <a:spcPts val="1600"/>
              </a:spcBef>
              <a:spcAft>
                <a:spcPts val="0"/>
              </a:spcAft>
              <a:buClr>
                <a:schemeClr val="dk1"/>
              </a:buClr>
              <a:buSzPts val="1400"/>
              <a:buChar char="○"/>
              <a:defRPr sz="1400"/>
            </a:lvl8pPr>
            <a:lvl9pPr marL="4114800" lvl="8" indent="-317500" algn="l">
              <a:spcBef>
                <a:spcPts val="1600"/>
              </a:spcBef>
              <a:spcAft>
                <a:spcPts val="1600"/>
              </a:spcAft>
              <a:buClr>
                <a:schemeClr val="dk1"/>
              </a:buClr>
              <a:buSzPts val="1400"/>
              <a:buChar char="■"/>
              <a:defRPr sz="1400"/>
            </a:lvl9pPr>
          </a:lstStyle>
          <a:p>
            <a:endParaRPr/>
          </a:p>
        </p:txBody>
      </p:sp>
      <p:sp>
        <p:nvSpPr>
          <p:cNvPr id="101" name="Google Shape;101;p20"/>
          <p:cNvSpPr txBox="1">
            <a:spLocks noGrp="1"/>
          </p:cNvSpPr>
          <p:nvPr>
            <p:ph type="body" idx="2"/>
          </p:nvPr>
        </p:nvSpPr>
        <p:spPr>
          <a:xfrm>
            <a:off x="2590801" y="205979"/>
            <a:ext cx="6324600" cy="4388644"/>
          </a:xfrm>
          <a:prstGeom prst="rect">
            <a:avLst/>
          </a:prstGeom>
          <a:noFill/>
          <a:ln>
            <a:noFill/>
          </a:ln>
        </p:spPr>
        <p:txBody>
          <a:bodyPr spcFirstLastPara="1" wrap="square" lIns="68575" tIns="34275" rIns="68575" bIns="34275" anchor="t" anchorCtr="0">
            <a:normAutofit/>
          </a:bodyPr>
          <a:lstStyle>
            <a:lvl1pPr marL="457200" lvl="0" indent="-361950" algn="l">
              <a:spcBef>
                <a:spcPts val="400"/>
              </a:spcBef>
              <a:spcAft>
                <a:spcPts val="0"/>
              </a:spcAft>
              <a:buClr>
                <a:schemeClr val="dk1"/>
              </a:buClr>
              <a:buSzPts val="2100"/>
              <a:buChar char="●"/>
              <a:defRPr sz="2100"/>
            </a:lvl1pPr>
            <a:lvl2pPr marL="914400" lvl="1" indent="-342900" algn="l">
              <a:spcBef>
                <a:spcPts val="1600"/>
              </a:spcBef>
              <a:spcAft>
                <a:spcPts val="0"/>
              </a:spcAft>
              <a:buClr>
                <a:schemeClr val="dk1"/>
              </a:buClr>
              <a:buSzPts val="1800"/>
              <a:buChar char="○"/>
              <a:defRPr sz="1800"/>
            </a:lvl2pPr>
            <a:lvl3pPr marL="1371600" lvl="2" indent="-323850" algn="l">
              <a:spcBef>
                <a:spcPts val="1600"/>
              </a:spcBef>
              <a:spcAft>
                <a:spcPts val="0"/>
              </a:spcAft>
              <a:buClr>
                <a:schemeClr val="dk1"/>
              </a:buClr>
              <a:buSzPts val="1500"/>
              <a:buChar char="■"/>
              <a:defRPr sz="1500"/>
            </a:lvl3pPr>
            <a:lvl4pPr marL="1828800" lvl="3" indent="-317500" algn="l">
              <a:spcBef>
                <a:spcPts val="1600"/>
              </a:spcBef>
              <a:spcAft>
                <a:spcPts val="0"/>
              </a:spcAft>
              <a:buClr>
                <a:schemeClr val="dk1"/>
              </a:buClr>
              <a:buSzPts val="1400"/>
              <a:buChar char="●"/>
              <a:defRPr sz="1400"/>
            </a:lvl4pPr>
            <a:lvl5pPr marL="2286000" lvl="4" indent="-317500" algn="l">
              <a:spcBef>
                <a:spcPts val="1600"/>
              </a:spcBef>
              <a:spcAft>
                <a:spcPts val="0"/>
              </a:spcAft>
              <a:buClr>
                <a:schemeClr val="dk1"/>
              </a:buClr>
              <a:buSzPts val="1400"/>
              <a:buChar char="○"/>
              <a:defRPr sz="1400"/>
            </a:lvl5pPr>
            <a:lvl6pPr marL="2743200" lvl="5" indent="-317500" algn="l">
              <a:spcBef>
                <a:spcPts val="1600"/>
              </a:spcBef>
              <a:spcAft>
                <a:spcPts val="0"/>
              </a:spcAft>
              <a:buClr>
                <a:schemeClr val="dk1"/>
              </a:buClr>
              <a:buSzPts val="1400"/>
              <a:buChar char="■"/>
              <a:defRPr sz="1400"/>
            </a:lvl6pPr>
            <a:lvl7pPr marL="3200400" lvl="6" indent="-317500" algn="l">
              <a:spcBef>
                <a:spcPts val="1600"/>
              </a:spcBef>
              <a:spcAft>
                <a:spcPts val="0"/>
              </a:spcAft>
              <a:buClr>
                <a:schemeClr val="dk1"/>
              </a:buClr>
              <a:buSzPts val="1400"/>
              <a:buChar char="●"/>
              <a:defRPr sz="1400"/>
            </a:lvl7pPr>
            <a:lvl8pPr marL="3657600" lvl="7" indent="-317500" algn="l">
              <a:spcBef>
                <a:spcPts val="1600"/>
              </a:spcBef>
              <a:spcAft>
                <a:spcPts val="0"/>
              </a:spcAft>
              <a:buClr>
                <a:schemeClr val="dk1"/>
              </a:buClr>
              <a:buSzPts val="1400"/>
              <a:buChar char="○"/>
              <a:defRPr sz="1400"/>
            </a:lvl8pPr>
            <a:lvl9pPr marL="4114800" lvl="8" indent="-317500" algn="l">
              <a:spcBef>
                <a:spcPts val="1600"/>
              </a:spcBef>
              <a:spcAft>
                <a:spcPts val="1600"/>
              </a:spcAft>
              <a:buClr>
                <a:schemeClr val="dk1"/>
              </a:buClr>
              <a:buSzPts val="1400"/>
              <a:buChar char="■"/>
              <a:defRPr sz="1400"/>
            </a:lvl9pPr>
          </a:lstStyle>
          <a:p>
            <a:endParaRPr/>
          </a:p>
        </p:txBody>
      </p:sp>
      <p:sp>
        <p:nvSpPr>
          <p:cNvPr id="102" name="Google Shape;102;p2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03" name="Google Shape;103;p2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04" name="Google Shape;104;p2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heap.io/blog/data-stories/how-to-lie-with-data-visualization"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hyperlink" Target="https://www.newyorker.com/magazine/2021/06/21/when-graphs-are-a-matter-of-life-and-death"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12.xml"/><Relationship Id="rId5" Type="http://schemas.openxmlformats.org/officeDocument/2006/relationships/hyperlink" Target="https://www.data-to-viz.com/caveat/simpson.html" TargetMode="Externa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hyperlink" Target="https://flowingdata.com/2017/02/09/how-to-spot-visualization-lies" TargetMode="External"/><Relationship Id="rId2" Type="http://schemas.openxmlformats.org/officeDocument/2006/relationships/notesSlide" Target="../notesSlides/notesSlide102.xml"/><Relationship Id="rId1" Type="http://schemas.openxmlformats.org/officeDocument/2006/relationships/slideLayout" Target="../slideLayouts/slideLayout12.xml"/><Relationship Id="rId5" Type="http://schemas.openxmlformats.org/officeDocument/2006/relationships/hyperlink" Target="http://excelcharts.com/the-same-data-the-same-map-different-stories/" TargetMode="Externa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hyperlink" Target="http://giorgialupi.com/data-humanism-my-manifesto-for-a-new-data-wold"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s://flowingdata.com/2017/02/09/how-to-spot-visualization-lies/"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hyperlink" Target="https://informationisbeautiful.net/visualizations/what-makes-a-good-data-visualization/"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heap.io/blog/data-stories/how-to-lie-with-data-visualization"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hyperlink" Target="http://www.instagram.com/p/CBLWZM8lmUL/" TargetMode="External"/><Relationship Id="rId5" Type="http://schemas.openxmlformats.org/officeDocument/2006/relationships/image" Target="../media/image93.png"/><Relationship Id="rId4" Type="http://schemas.openxmlformats.org/officeDocument/2006/relationships/hyperlink" Target="http://www.dear-data.com/theproject"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hyperlink" Target="https://www.nytimes.com/interactive/2021/world/covid-cases.html"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hyperlink" Target="http://stephanieevergreen.com/508-compliance-data-visualization/"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hyperlink" Target="http://colorspace.r-forge.r-project.org/index.html" TargetMode="External"/><Relationship Id="rId4" Type="http://schemas.openxmlformats.org/officeDocument/2006/relationships/hyperlink" Target="https://www.youtube.com/watch?v=mbi_JVC1arM"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5.xml"/><Relationship Id="rId1" Type="http://schemas.openxmlformats.org/officeDocument/2006/relationships/slideLayout" Target="../slideLayouts/slideLayout5.xml"/><Relationship Id="rId4" Type="http://schemas.openxmlformats.org/officeDocument/2006/relationships/hyperlink" Target="https://nightingaledvs.com/writing-alt-text-for-data-visualization/"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8" Type="http://schemas.openxmlformats.org/officeDocument/2006/relationships/hyperlink" Target="https://github.com/feddelegrand7/savonliquide" TargetMode="External"/><Relationship Id="rId3" Type="http://schemas.openxmlformats.org/officeDocument/2006/relationships/hyperlink" Target="https://www.w3.org/WAI/WCAG21/quickref/" TargetMode="External"/><Relationship Id="rId7" Type="http://schemas.openxmlformats.org/officeDocument/2006/relationships/hyperlink" Target="http://colorbrewer2.org/"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hyperlink" Target="https://onlinehelp.tableau.com/current/pro/desktop/en-us/accessibility_create_view.htm" TargetMode="External"/><Relationship Id="rId5" Type="http://schemas.openxmlformats.org/officeDocument/2006/relationships/hyperlink" Target="https://support.office.com/en-ie/article/make-your-excel-documents-accessible-to-people-with-disabilities-6cc05fc5-1314-48b5-8eb3-683e49b3e593" TargetMode="External"/><Relationship Id="rId4" Type="http://schemas.openxmlformats.org/officeDocument/2006/relationships/hyperlink" Target="https://webaim.org/resources/contrastchecker/" TargetMode="External"/><Relationship Id="rId9" Type="http://schemas.openxmlformats.org/officeDocument/2006/relationships/hyperlink" Target="https://nightingaledvs.com/highlights-from-the-dvs-accessibility-fireside-chat/"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hyperlink" Target="https://www.projecttier.org/tier-protocol/protocol-4-0/"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library.ucsd.edu/research-and-collections/data-curation/plan-and-manage/data-management-best-practices.html#Organization"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www.icpsr.umich.edu/files/deposit/Guide-to-Codebooks_v1.pdf" TargetMode="External"/><Relationship Id="rId3" Type="http://schemas.openxmlformats.org/officeDocument/2006/relationships/hyperlink" Target="https://guides.library.duke.edu/c.php?g=633433&amp;p=4429647" TargetMode="External"/><Relationship Id="rId7" Type="http://schemas.openxmlformats.org/officeDocument/2006/relationships/hyperlink" Target="https://data.research.cornell.edu/content/readme"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hyperlink" Target="https://library.ucsd.edu/research-and-collections/data-curation/plan-and-manage/data-management-best-practices.html#Documentation" TargetMode="External"/><Relationship Id="rId5" Type="http://schemas.openxmlformats.org/officeDocument/2006/relationships/hyperlink" Target="https://www.data.cam.ac.uk/data-management-guide/organising-your-data#Metadata" TargetMode="External"/><Relationship Id="rId4" Type="http://schemas.openxmlformats.org/officeDocument/2006/relationships/hyperlink" Target="https://guides.library.duke.edu/c.php?g=633433&amp;p=442929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4.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8" Type="http://schemas.openxmlformats.org/officeDocument/2006/relationships/hyperlink" Target="https://bitbucket.org/product" TargetMode="External"/><Relationship Id="rId3" Type="http://schemas.openxmlformats.org/officeDocument/2006/relationships/hyperlink" Target="https://osf.io/" TargetMode="External"/><Relationship Id="rId7" Type="http://schemas.openxmlformats.org/officeDocument/2006/relationships/hyperlink" Target="https://github.com/"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6" Type="http://schemas.openxmlformats.org/officeDocument/2006/relationships/hyperlink" Target="https://www.re3data.org/" TargetMode="External"/><Relationship Id="rId5" Type="http://schemas.openxmlformats.org/officeDocument/2006/relationships/hyperlink" Target="https://zenodo.org/" TargetMode="External"/><Relationship Id="rId4" Type="http://schemas.openxmlformats.org/officeDocument/2006/relationships/hyperlink" Target="https://figshare.com/" TargetMode="External"/><Relationship Id="rId9" Type="http://schemas.openxmlformats.org/officeDocument/2006/relationships/hyperlink" Target="https://codeocean.com/"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hyperlink" Target="https://worldpopulationreview.com/country-rankings/carbon-footprint-by-country" TargetMode="External"/><Relationship Id="rId2" Type="http://schemas.openxmlformats.org/officeDocument/2006/relationships/notesSlide" Target="../notesSlides/notesSlide131.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hyperlink" Target="https://philebersole.wordpress.com/2011/11/25/the-carbon-footprints-of-nations/" TargetMode="External"/><Relationship Id="rId4" Type="http://schemas.openxmlformats.org/officeDocument/2006/relationships/hyperlink" Target="https://psmag.com/environment/tracking-climate-change-24435"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2.xml"/><Relationship Id="rId1" Type="http://schemas.openxmlformats.org/officeDocument/2006/relationships/slideLayout" Target="../slideLayouts/slideLayout5.xml"/><Relationship Id="rId5" Type="http://schemas.openxmlformats.org/officeDocument/2006/relationships/hyperlink" Target="https://idatassist.com/how-not-to-visualize-like-a-racist/" TargetMode="External"/><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hyperlink" Target="https://www.wired.com/2017/02/nerdy-charm-artisanal-hand-drawn-infographics/"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hyperlink" Target="https://www.instagram.com/monachalabi/"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6.xml"/><Relationship Id="rId1" Type="http://schemas.openxmlformats.org/officeDocument/2006/relationships/slideLayout" Target="../slideLayouts/slideLayout5.xml"/><Relationship Id="rId6" Type="http://schemas.openxmlformats.org/officeDocument/2006/relationships/hyperlink" Target="https://twitter.com/martynziegler/status/1438534306914344966" TargetMode="External"/><Relationship Id="rId5" Type="http://schemas.openxmlformats.org/officeDocument/2006/relationships/image" Target="../media/image113.png"/><Relationship Id="rId4" Type="http://schemas.openxmlformats.org/officeDocument/2006/relationships/hyperlink" Target="https://www.fifa.com/football-development/the-future-of-football/media-releases/majority-fans-favour-more-frequent-mens-fifa-world-cups-global-survey"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8.xml"/><Relationship Id="rId1" Type="http://schemas.openxmlformats.org/officeDocument/2006/relationships/slideLayout" Target="../slideLayouts/slideLayout5.xml"/><Relationship Id="rId6" Type="http://schemas.openxmlformats.org/officeDocument/2006/relationships/hyperlink" Target="http://www.thefunctionalart.com/2015/10/if-you-see-bullshit-say-bullshit.html" TargetMode="External"/><Relationship Id="rId5" Type="http://schemas.openxmlformats.org/officeDocument/2006/relationships/image" Target="../media/image116.jpg"/><Relationship Id="rId4" Type="http://schemas.openxmlformats.org/officeDocument/2006/relationships/image" Target="../media/image115.jp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0.xml"/><Relationship Id="rId1" Type="http://schemas.openxmlformats.org/officeDocument/2006/relationships/slideLayout" Target="../slideLayouts/slideLayout5.xml"/><Relationship Id="rId4" Type="http://schemas.openxmlformats.org/officeDocument/2006/relationships/hyperlink" Target="https://nativephilanthropy.org/2020/11/24/indigenous-identity-more-than-something-els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daydreamingnumbers.com/concepts/gestalt-laws-data-visualiz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daydreamingnumbers.com/concepts/gestalt-laws-data-visualiz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dx.doi.org.proxy.lib.duke.edu/10.1109/TVCG.2011.12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dx.doi.org.proxy.lib.duke.edu/10.1109/TVCG.2011.12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hyperlink" Target="http://dx.doi.org.proxy.lib.duke.edu/10.1109/TVCG.2011.127"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csc2.ncsu.edu/faculty/healey/PP/" TargetMode="External"/><Relationship Id="rId4" Type="http://schemas.openxmlformats.org/officeDocument/2006/relationships/hyperlink" Target="http://www.perceptualedge.com/articles/ie/visual_perceptio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github.com/glosophy/CatoDataVizGuidelin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github.com/glosophy/CatoDataVizGuidelin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www.thelogofactory.com/choosing-great-logo-colors-help-brand-selection/"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hyperlink" Target="http://colorbrewer2.org/"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tristen.ca/hcl-picker/" TargetMode="External"/><Relationship Id="rId5" Type="http://schemas.openxmlformats.org/officeDocument/2006/relationships/hyperlink" Target="http://vis4.net/palettes/" TargetMode="External"/><Relationship Id="rId4" Type="http://schemas.openxmlformats.org/officeDocument/2006/relationships/hyperlink" Target="http://carto.com/carto-color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vcg.seas.harvard.edu/publications/evaluation-of-artery-visualizations-for-heart-disease-diagnos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en.wikipedia.org/wiki/Anscombe%27s_quarte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colorbrewer2.org/"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www.vis4.net/blog/2012/06/doing-the-line-charts-righ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github.com/glosophy/CatoDataVizGuidelin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github.com/glosophy/CatoDataVizGuideline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tylervigen.com/spurious-correlation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commons.wikimedia.org/wiki/File:Epica_CO2_temperature.png" TargetMode="External"/><Relationship Id="rId4" Type="http://schemas.openxmlformats.org/officeDocument/2006/relationships/hyperlink" Target="https://creativecommons.org/licenses/by-sa/4.0/deed.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github.com/glosophy/CatoDataVizGuideline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s://www.nytimes.com/2021/05/11/learning/lesson-plans/teach-about-inequality-with-these-28-new-york-times-graphs.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hyperlink" Target="https://urbaninstitute.github.io/graphics-styleguide/"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hyperlink" Target="https://urbaninstitute.github.io/graphics-styleguide/"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academy.datawrapper.de/article/127-what-to-consider-when-creating-a-pie-chart"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hyperlink" Target="https://urbaninstitute.github.io/graphics-styleguid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hyperlink" Target="http://www.aaup.org/sites/default/files/files/AAUP_Report_InstrStaff-75-11_apr2013.pdf" TargetMode="Externa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s://academy.datawrapper.de/article/148-examples-of-datawrapper-scatter-plot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hyperlink" Target="https://plotly.com/python/box-plot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hyperlink" Target="https://blog.datawrapper.de/how-to-choose-a-color-palette-for-choropleth-map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datavizcatalogue.com"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hyperlink" Target="https://extremepresentation.typepad.com/files/choosing-a-good-chart-09.pdf"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hyperlink" Target="https://stephanieevergreen.com/qualitative-chart-chooser-3/" TargetMode="External"/><Relationship Id="rId4" Type="http://schemas.openxmlformats.org/officeDocument/2006/relationships/hyperlink" Target="http://labs.juiceanalytics.com/chartchooser/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guns.periscopic.co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imls.gov/"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hyperlink" Target="https://www.extendoffice.com/documents/excel/771-excel-fill-blank-cells-with-value-above.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youtube.com/watch?v=hRWEteXYD_Y"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hyperlink" Target="https://openrefine.org/"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hyperlink" Target="https://help.tableau.com/current/prep/en-us/prep_about.htm"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r4ds.had.co.nz/tidy-data.html"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flowingdata.com/2017/02/09/how-to-spot-visualization-lies" TargetMode="External"/><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hyperlink" Target="https://xkcd.com/1138/" TargetMode="External"/><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3" Type="http://schemas.openxmlformats.org/officeDocument/2006/relationships/hyperlink" Target="https://flowingdata.com/2017/02/09/how-to-spot-visualization-lies" TargetMode="External"/><Relationship Id="rId2" Type="http://schemas.openxmlformats.org/officeDocument/2006/relationships/notesSlide" Target="../notesSlides/notesSlide99.xml"/><Relationship Id="rId1" Type="http://schemas.openxmlformats.org/officeDocument/2006/relationships/slideLayout" Target="../slideLayouts/slideLayout12.xml"/><Relationship Id="rId5" Type="http://schemas.openxmlformats.org/officeDocument/2006/relationships/hyperlink" Target="https://www.newyorker.com/magazine/2021/06/21/when-graphs-are-a-matter-of-life-and-death" TargetMode="External"/><Relationship Id="rId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Data Visualization 101</a:t>
            </a:r>
            <a:endParaRPr/>
          </a:p>
        </p:txBody>
      </p:sp>
      <p:sp>
        <p:nvSpPr>
          <p:cNvPr id="110" name="Google Shape;110;p21">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11" name="Google Shape;111;p21"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112" name="Google Shape;112;p21"/>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113" name="Google Shape;113;p21"/>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114" name="Google Shape;114;p21"/>
          <p:cNvSpPr txBox="1"/>
          <p:nvPr/>
        </p:nvSpPr>
        <p:spPr>
          <a:xfrm>
            <a:off x="4358299" y="4457775"/>
            <a:ext cx="2815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115" name="Google Shape;115;p21"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311700" y="445025"/>
            <a:ext cx="342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to Mislead</a:t>
            </a:r>
            <a:endParaRPr/>
          </a:p>
        </p:txBody>
      </p:sp>
      <p:pic>
        <p:nvPicPr>
          <p:cNvPr id="180" name="Google Shape;180;p30" descr="Gun deaths in Florida chart that has a reversed y-axis so it looks like it is dripping blood with higher number of deaths being lower on the chart"/>
          <p:cNvPicPr preferRelativeResize="0"/>
          <p:nvPr/>
        </p:nvPicPr>
        <p:blipFill rotWithShape="1">
          <a:blip r:embed="rId3">
            <a:alphaModFix/>
          </a:blip>
          <a:srcRect/>
          <a:stretch/>
        </p:blipFill>
        <p:spPr>
          <a:xfrm>
            <a:off x="4473337" y="0"/>
            <a:ext cx="3841875" cy="4808674"/>
          </a:xfrm>
          <a:prstGeom prst="rect">
            <a:avLst/>
          </a:prstGeom>
          <a:noFill/>
          <a:ln>
            <a:noFill/>
          </a:ln>
        </p:spPr>
      </p:pic>
      <p:sp>
        <p:nvSpPr>
          <p:cNvPr id="181" name="Google Shape;181;p30"/>
          <p:cNvSpPr txBox="1">
            <a:spLocks noGrp="1"/>
          </p:cNvSpPr>
          <p:nvPr>
            <p:ph type="body" idx="4294967295"/>
          </p:nvPr>
        </p:nvSpPr>
        <p:spPr>
          <a:xfrm>
            <a:off x="3938125" y="4668400"/>
            <a:ext cx="5118900" cy="40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400"/>
              <a:buNone/>
            </a:pPr>
            <a:r>
              <a:rPr lang="en"/>
              <a:t>Ravi Parikh, “</a:t>
            </a:r>
            <a:r>
              <a:rPr lang="en" u="sng">
                <a:solidFill>
                  <a:srgbClr val="094FAA"/>
                </a:solidFill>
                <a:hlinkClick r:id="rId4">
                  <a:extLst>
                    <a:ext uri="{A12FA001-AC4F-418D-AE19-62706E023703}">
                      <ahyp:hlinkClr xmlns:ahyp="http://schemas.microsoft.com/office/drawing/2018/hyperlinkcolor" val="tx"/>
                    </a:ext>
                  </a:extLst>
                </a:hlinkClick>
              </a:rPr>
              <a:t>How to Lie with Data Visualization</a:t>
            </a:r>
            <a:r>
              <a:rPr lang="en"/>
              <a:t>”</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2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Chart with data from all races</a:t>
            </a:r>
            <a:endParaRPr/>
          </a:p>
        </p:txBody>
      </p:sp>
      <p:pic>
        <p:nvPicPr>
          <p:cNvPr id="920" name="Google Shape;920;p120" descr="Scatter chart showing number of incidents of damage per temp that includes full data rather than cherry picked to show different conclusions. " title="Number of Incidents of Damage Full Chart"/>
          <p:cNvPicPr preferRelativeResize="0"/>
          <p:nvPr/>
        </p:nvPicPr>
        <p:blipFill>
          <a:blip r:embed="rId3">
            <a:alphaModFix/>
          </a:blip>
          <a:stretch>
            <a:fillRect/>
          </a:stretch>
        </p:blipFill>
        <p:spPr>
          <a:xfrm>
            <a:off x="1143325" y="1158725"/>
            <a:ext cx="6857352" cy="3630100"/>
          </a:xfrm>
          <a:prstGeom prst="rect">
            <a:avLst/>
          </a:prstGeom>
          <a:noFill/>
          <a:ln>
            <a:noFill/>
          </a:ln>
        </p:spPr>
      </p:pic>
      <p:sp>
        <p:nvSpPr>
          <p:cNvPr id="921" name="Google Shape;921;p120"/>
          <p:cNvSpPr txBox="1"/>
          <p:nvPr/>
        </p:nvSpPr>
        <p:spPr>
          <a:xfrm>
            <a:off x="2425900" y="4475425"/>
            <a:ext cx="49131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Hannah Fry, </a:t>
            </a:r>
            <a:r>
              <a:rPr lang="en" u="sng">
                <a:solidFill>
                  <a:srgbClr val="094FAA"/>
                </a:solidFill>
                <a:hlinkClick r:id="rId4">
                  <a:extLst>
                    <a:ext uri="{A12FA001-AC4F-418D-AE19-62706E023703}">
                      <ahyp:hlinkClr xmlns:ahyp="http://schemas.microsoft.com/office/drawing/2018/hyperlinkcolor" val="tx"/>
                    </a:ext>
                  </a:extLst>
                </a:hlinkClick>
              </a:rPr>
              <a:t>When Graphs Are a Matter of Life and Death</a:t>
            </a:r>
            <a:r>
              <a:rPr lang="en">
                <a:solidFill>
                  <a:srgbClr val="094FAA"/>
                </a:solidFill>
              </a:rPr>
              <a:t> </a:t>
            </a:r>
            <a:endParaRPr>
              <a:solidFill>
                <a:srgbClr val="094FAA"/>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2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Divisions can be important (Simpson’s Paradox)</a:t>
            </a:r>
            <a:endParaRPr/>
          </a:p>
        </p:txBody>
      </p:sp>
      <p:pic>
        <p:nvPicPr>
          <p:cNvPr id="927" name="Google Shape;927;p121" descr="Scatter plot that shows a seeming positive correlation that is challenged by the Simpson's Paradox in another visualization showing a negative correlation in clusters of the points" title="Scatter plot -- Simpson's Paradox"/>
          <p:cNvPicPr preferRelativeResize="0"/>
          <p:nvPr/>
        </p:nvPicPr>
        <p:blipFill>
          <a:blip r:embed="rId3">
            <a:alphaModFix/>
          </a:blip>
          <a:stretch>
            <a:fillRect/>
          </a:stretch>
        </p:blipFill>
        <p:spPr>
          <a:xfrm>
            <a:off x="358275" y="1377494"/>
            <a:ext cx="4213729" cy="3009806"/>
          </a:xfrm>
          <a:prstGeom prst="rect">
            <a:avLst/>
          </a:prstGeom>
          <a:noFill/>
          <a:ln>
            <a:noFill/>
          </a:ln>
        </p:spPr>
      </p:pic>
      <p:pic>
        <p:nvPicPr>
          <p:cNvPr id="928" name="Google Shape;928;p121" descr="Scatter plot that shows a seeming positive correlation that is challenged by the Simpson's Paradox showing a negative correlation in three clusters of the same points" title="Simpson's Paradox Scatter Plot -- Clusters"/>
          <p:cNvPicPr preferRelativeResize="0"/>
          <p:nvPr/>
        </p:nvPicPr>
        <p:blipFill>
          <a:blip r:embed="rId4">
            <a:alphaModFix/>
          </a:blip>
          <a:stretch>
            <a:fillRect/>
          </a:stretch>
        </p:blipFill>
        <p:spPr>
          <a:xfrm>
            <a:off x="4572004" y="1377494"/>
            <a:ext cx="4213729" cy="3009806"/>
          </a:xfrm>
          <a:prstGeom prst="rect">
            <a:avLst/>
          </a:prstGeom>
          <a:noFill/>
          <a:ln>
            <a:noFill/>
          </a:ln>
        </p:spPr>
      </p:pic>
      <p:sp>
        <p:nvSpPr>
          <p:cNvPr id="929" name="Google Shape;929;p121"/>
          <p:cNvSpPr txBox="1"/>
          <p:nvPr/>
        </p:nvSpPr>
        <p:spPr>
          <a:xfrm>
            <a:off x="1849800" y="4277850"/>
            <a:ext cx="5444400" cy="37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rgbClr val="094FAA"/>
                </a:solidFill>
                <a:hlinkClick r:id="rId5">
                  <a:extLst>
                    <a:ext uri="{A12FA001-AC4F-418D-AE19-62706E023703}">
                      <ahyp:hlinkClr xmlns:ahyp="http://schemas.microsoft.com/office/drawing/2018/hyperlinkcolor" val="tx"/>
                    </a:ext>
                  </a:extLst>
                </a:hlinkClick>
              </a:rPr>
              <a:t>Data-to-viz, “The simpson’s paradox”</a:t>
            </a:r>
            <a:endParaRPr sz="1800">
              <a:solidFill>
                <a:srgbClr val="094FAA"/>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22"/>
          <p:cNvSpPr txBox="1">
            <a:spLocks noGrp="1"/>
          </p:cNvSpPr>
          <p:nvPr>
            <p:ph type="title"/>
          </p:nvPr>
        </p:nvSpPr>
        <p:spPr>
          <a:xfrm>
            <a:off x="3238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Beware of oversimplifying variation</a:t>
            </a:r>
            <a:endParaRPr/>
          </a:p>
        </p:txBody>
      </p:sp>
      <p:sp>
        <p:nvSpPr>
          <p:cNvPr id="935" name="Google Shape;935;p122"/>
          <p:cNvSpPr txBox="1">
            <a:spLocks noGrp="1"/>
          </p:cNvSpPr>
          <p:nvPr>
            <p:ph type="body" idx="1"/>
          </p:nvPr>
        </p:nvSpPr>
        <p:spPr>
          <a:xfrm>
            <a:off x="323850" y="1211450"/>
            <a:ext cx="35730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a:t>(e.g., creating data bins that don’t match the variation in the data)</a:t>
            </a:r>
            <a:endParaRPr/>
          </a:p>
        </p:txBody>
      </p:sp>
      <p:sp>
        <p:nvSpPr>
          <p:cNvPr id="936" name="Google Shape;936;p122"/>
          <p:cNvSpPr txBox="1"/>
          <p:nvPr/>
        </p:nvSpPr>
        <p:spPr>
          <a:xfrm>
            <a:off x="164775" y="4632625"/>
            <a:ext cx="69714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600"/>
              </a:spcAft>
              <a:buNone/>
            </a:pPr>
            <a:r>
              <a:rPr lang="en" sz="1200">
                <a:solidFill>
                  <a:schemeClr val="dk2"/>
                </a:solidFill>
              </a:rPr>
              <a:t>Nathan Yau, </a:t>
            </a:r>
            <a:r>
              <a:rPr lang="en" sz="1200">
                <a:solidFill>
                  <a:srgbClr val="094FAA"/>
                </a:solidFill>
              </a:rPr>
              <a:t>“</a:t>
            </a:r>
            <a:r>
              <a:rPr lang="en" sz="1200" u="sng">
                <a:solidFill>
                  <a:srgbClr val="094FAA"/>
                </a:solidFill>
                <a:hlinkClick r:id="rId3">
                  <a:extLst>
                    <a:ext uri="{A12FA001-AC4F-418D-AE19-62706E023703}">
                      <ahyp:hlinkClr xmlns:ahyp="http://schemas.microsoft.com/office/drawing/2018/hyperlinkcolor" val="tx"/>
                    </a:ext>
                  </a:extLst>
                </a:hlinkClick>
              </a:rPr>
              <a:t>How to Spot Visualization Lies</a:t>
            </a:r>
            <a:r>
              <a:rPr lang="en" sz="1200">
                <a:solidFill>
                  <a:srgbClr val="094FAA"/>
                </a:solidFill>
              </a:rPr>
              <a:t>”</a:t>
            </a:r>
            <a:endParaRPr sz="1200">
              <a:solidFill>
                <a:srgbClr val="094FAA"/>
              </a:solidFill>
            </a:endParaRPr>
          </a:p>
        </p:txBody>
      </p:sp>
      <p:pic>
        <p:nvPicPr>
          <p:cNvPr id="937" name="Google Shape;937;p122" descr="US choropleth map that shows different scale depending on bin size to demonstrate the repercussions of oversimplifying variation" title="Oversimplified Bins Map"/>
          <p:cNvPicPr preferRelativeResize="0"/>
          <p:nvPr/>
        </p:nvPicPr>
        <p:blipFill>
          <a:blip r:embed="rId4">
            <a:alphaModFix/>
          </a:blip>
          <a:stretch>
            <a:fillRect/>
          </a:stretch>
        </p:blipFill>
        <p:spPr>
          <a:xfrm>
            <a:off x="4231645" y="1211451"/>
            <a:ext cx="4713851" cy="2854074"/>
          </a:xfrm>
          <a:prstGeom prst="rect">
            <a:avLst/>
          </a:prstGeom>
          <a:noFill/>
          <a:ln>
            <a:noFill/>
          </a:ln>
        </p:spPr>
      </p:pic>
      <p:sp>
        <p:nvSpPr>
          <p:cNvPr id="938" name="Google Shape;938;p122"/>
          <p:cNvSpPr txBox="1"/>
          <p:nvPr/>
        </p:nvSpPr>
        <p:spPr>
          <a:xfrm>
            <a:off x="4231625" y="4065525"/>
            <a:ext cx="4713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u="sng">
                <a:solidFill>
                  <a:srgbClr val="094FAA"/>
                </a:solidFill>
                <a:hlinkClick r:id="rId5">
                  <a:extLst>
                    <a:ext uri="{A12FA001-AC4F-418D-AE19-62706E023703}">
                      <ahyp:hlinkClr xmlns:ahyp="http://schemas.microsoft.com/office/drawing/2018/hyperlinkcolor" val="tx"/>
                    </a:ext>
                  </a:extLst>
                </a:hlinkClick>
              </a:rPr>
              <a:t>Excel Charts, “The same data, the same map, different stories”</a:t>
            </a:r>
            <a:endParaRPr sz="1200">
              <a:solidFill>
                <a:srgbClr val="094FAA"/>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Numbers are placeholders</a:t>
            </a:r>
            <a:endParaRPr/>
          </a:p>
        </p:txBody>
      </p:sp>
      <p:sp>
        <p:nvSpPr>
          <p:cNvPr id="945" name="Google Shape;945;p1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2400"/>
              <a:buNone/>
            </a:pPr>
            <a:r>
              <a:rPr lang="en" sz="1900"/>
              <a:t>“Data represents real life. It is a snapshot of the world, in the same way that a picture catches a small moment in time. Numbers are always placeholders for something else, a way to capture a point of view — but sometimes this can get lost. Failing to represent these limitations and nuances and blindly putting numbers in a chart is like reviewing a movie by analyzing the chemical properties of the cellulose on which the images were recorded.”</a:t>
            </a:r>
            <a:endParaRPr sz="2100"/>
          </a:p>
          <a:p>
            <a:pPr marL="0" lvl="0" indent="0" algn="l" rtl="0">
              <a:lnSpc>
                <a:spcPct val="100000"/>
              </a:lnSpc>
              <a:spcBef>
                <a:spcPts val="600"/>
              </a:spcBef>
              <a:spcAft>
                <a:spcPts val="0"/>
              </a:spcAft>
              <a:buSzPts val="2400"/>
              <a:buNone/>
            </a:pPr>
            <a:endParaRPr sz="1900"/>
          </a:p>
          <a:p>
            <a:pPr marL="0" lvl="0" indent="0" algn="r" rtl="0">
              <a:lnSpc>
                <a:spcPct val="100000"/>
              </a:lnSpc>
              <a:spcBef>
                <a:spcPts val="0"/>
              </a:spcBef>
              <a:spcAft>
                <a:spcPts val="0"/>
              </a:spcAft>
              <a:buSzPts val="2400"/>
              <a:buNone/>
            </a:pPr>
            <a:r>
              <a:rPr lang="en" sz="1700" b="1" i="1"/>
              <a:t>Giorgia Lupi,</a:t>
            </a:r>
            <a:r>
              <a:rPr lang="en" sz="1700" i="1"/>
              <a:t> “</a:t>
            </a:r>
            <a:r>
              <a:rPr lang="en" sz="1700" i="1" u="sng">
                <a:solidFill>
                  <a:srgbClr val="094FAA"/>
                </a:solidFill>
                <a:hlinkClick r:id="rId3">
                  <a:extLst>
                    <a:ext uri="{A12FA001-AC4F-418D-AE19-62706E023703}">
                      <ahyp:hlinkClr xmlns:ahyp="http://schemas.microsoft.com/office/drawing/2018/hyperlinkcolor" val="tx"/>
                    </a:ext>
                  </a:extLst>
                </a:hlinkClick>
              </a:rPr>
              <a:t>Data Humanism, the Revolution will be Visualized</a:t>
            </a:r>
            <a:r>
              <a:rPr lang="en" sz="1700" i="1"/>
              <a:t>”</a:t>
            </a:r>
            <a:endParaRPr sz="1700" i="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600"/>
              <a:buNone/>
            </a:pPr>
            <a:r>
              <a:rPr lang="en"/>
              <a:t>Data isn’t truth</a:t>
            </a:r>
            <a:endParaRPr/>
          </a:p>
        </p:txBody>
      </p:sp>
      <p:sp>
        <p:nvSpPr>
          <p:cNvPr id="951" name="Google Shape;951;p124"/>
          <p:cNvSpPr txBox="1">
            <a:spLocks noGrp="1"/>
          </p:cNvSpPr>
          <p:nvPr>
            <p:ph type="body" idx="1"/>
          </p:nvPr>
        </p:nvSpPr>
        <p:spPr>
          <a:xfrm>
            <a:off x="1269000" y="1450100"/>
            <a:ext cx="6606000" cy="31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3600"/>
              <a:buNone/>
            </a:pPr>
            <a:r>
              <a:rPr lang="en" sz="2600"/>
              <a:t>“A chart doesn’t make something true. </a:t>
            </a:r>
            <a:br>
              <a:rPr lang="en" sz="2600"/>
            </a:br>
            <a:r>
              <a:rPr lang="en" sz="2600"/>
              <a:t>Data doesn’t make something true. </a:t>
            </a:r>
            <a:br>
              <a:rPr lang="en" sz="2600"/>
            </a:br>
            <a:r>
              <a:rPr lang="en" sz="2600"/>
              <a:t>It bends. It shows many things. </a:t>
            </a:r>
            <a:br>
              <a:rPr lang="en" sz="2600"/>
            </a:br>
            <a:r>
              <a:rPr lang="en" sz="2600"/>
              <a:t>So keep your eyes open.”</a:t>
            </a:r>
            <a:endParaRPr sz="2600"/>
          </a:p>
          <a:p>
            <a:pPr marL="0" lvl="0" indent="0" algn="r" rtl="0">
              <a:spcBef>
                <a:spcPts val="1600"/>
              </a:spcBef>
              <a:spcAft>
                <a:spcPts val="1600"/>
              </a:spcAft>
              <a:buSzPts val="2400"/>
              <a:buNone/>
            </a:pPr>
            <a:r>
              <a:rPr lang="en" b="1" i="1"/>
              <a:t>Nathan Yau</a:t>
            </a:r>
            <a:r>
              <a:rPr lang="en" i="1"/>
              <a:t>, “</a:t>
            </a:r>
            <a:r>
              <a:rPr lang="en" i="1" u="sng">
                <a:solidFill>
                  <a:srgbClr val="094FAA"/>
                </a:solidFill>
                <a:hlinkClick r:id="rId3">
                  <a:extLst>
                    <a:ext uri="{A12FA001-AC4F-418D-AE19-62706E023703}">
                      <ahyp:hlinkClr xmlns:ahyp="http://schemas.microsoft.com/office/drawing/2018/hyperlinkcolor" val="tx"/>
                    </a:ext>
                  </a:extLst>
                </a:hlinkClick>
              </a:rPr>
              <a:t>How to Spot Visualization Lies</a:t>
            </a:r>
            <a:r>
              <a:rPr lang="en" i="1"/>
              <a:t>”</a:t>
            </a:r>
            <a:endParaRPr i="1"/>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55"/>
        <p:cNvGrpSpPr/>
        <p:nvPr/>
      </p:nvGrpSpPr>
      <p:grpSpPr>
        <a:xfrm>
          <a:off x="0" y="0"/>
          <a:ext cx="0" cy="0"/>
          <a:chOff x="0" y="0"/>
          <a:chExt cx="0" cy="0"/>
        </a:xfrm>
      </p:grpSpPr>
      <p:sp>
        <p:nvSpPr>
          <p:cNvPr id="956" name="Google Shape;956;p12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How are data visualizations made?</a:t>
            </a:r>
            <a:endParaRPr i="1"/>
          </a:p>
        </p:txBody>
      </p:sp>
      <p:sp>
        <p:nvSpPr>
          <p:cNvPr id="957" name="Google Shape;957;p125">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958" name="Google Shape;958;p125"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959" name="Google Shape;959;p125"/>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960" name="Google Shape;960;p125"/>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961" name="Google Shape;961;p125"/>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962" name="Google Shape;962;p125"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makes a good data visualization?</a:t>
            </a:r>
            <a:endParaRPr/>
          </a:p>
        </p:txBody>
      </p:sp>
      <p:pic>
        <p:nvPicPr>
          <p:cNvPr id="968" name="Google Shape;968;p126" descr="Venn Diagram that shows that the parts of a successful visualization include information (data), story (concept), visual form (metaphor), and goal (function). " title="Good Visualization Venn Diagram"/>
          <p:cNvPicPr preferRelativeResize="0"/>
          <p:nvPr/>
        </p:nvPicPr>
        <p:blipFill>
          <a:blip r:embed="rId3">
            <a:alphaModFix/>
          </a:blip>
          <a:stretch>
            <a:fillRect/>
          </a:stretch>
        </p:blipFill>
        <p:spPr>
          <a:xfrm>
            <a:off x="1142368" y="1017725"/>
            <a:ext cx="5935632" cy="3522550"/>
          </a:xfrm>
          <a:prstGeom prst="rect">
            <a:avLst/>
          </a:prstGeom>
          <a:noFill/>
          <a:ln>
            <a:noFill/>
          </a:ln>
        </p:spPr>
      </p:pic>
      <p:sp>
        <p:nvSpPr>
          <p:cNvPr id="969" name="Google Shape;969;p126"/>
          <p:cNvSpPr txBox="1"/>
          <p:nvPr/>
        </p:nvSpPr>
        <p:spPr>
          <a:xfrm>
            <a:off x="208100" y="4632850"/>
            <a:ext cx="8520600" cy="3924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Clr>
                <a:schemeClr val="dk1"/>
              </a:buClr>
              <a:buSzPts val="1100"/>
              <a:buFont typeface="Arial"/>
              <a:buNone/>
            </a:pPr>
            <a:r>
              <a:rPr lang="en" sz="1000">
                <a:solidFill>
                  <a:schemeClr val="dk2"/>
                </a:solidFill>
              </a:rPr>
              <a:t>Based on </a:t>
            </a:r>
            <a:r>
              <a:rPr lang="en" sz="1000" u="sng">
                <a:solidFill>
                  <a:srgbClr val="094FAA"/>
                </a:solidFill>
                <a:hlinkClick r:id="rId4">
                  <a:extLst>
                    <a:ext uri="{A12FA001-AC4F-418D-AE19-62706E023703}">
                      <ahyp:hlinkClr xmlns:ahyp="http://schemas.microsoft.com/office/drawing/2018/hyperlinkcolor" val="tx"/>
                    </a:ext>
                  </a:extLst>
                </a:hlinkClick>
              </a:rPr>
              <a:t>“What makes a good data visualization?”</a:t>
            </a:r>
            <a:r>
              <a:rPr lang="en" sz="1000">
                <a:solidFill>
                  <a:schemeClr val="dk2"/>
                </a:solidFill>
              </a:rPr>
              <a:t> by David McCandless (2014). </a:t>
            </a:r>
            <a:endParaRPr sz="1000">
              <a:solidFill>
                <a:schemeClr val="dk2"/>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27"/>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Process of Creating a Data Visualization</a:t>
            </a:r>
            <a:endParaRPr/>
          </a:p>
        </p:txBody>
      </p:sp>
      <p:sp>
        <p:nvSpPr>
          <p:cNvPr id="975" name="Google Shape;975;p127"/>
          <p:cNvSpPr txBox="1">
            <a:spLocks noGrp="1"/>
          </p:cNvSpPr>
          <p:nvPr>
            <p:ph type="body" idx="1"/>
          </p:nvPr>
        </p:nvSpPr>
        <p:spPr>
          <a:xfrm>
            <a:off x="311700" y="1152475"/>
            <a:ext cx="4888500" cy="3582300"/>
          </a:xfrm>
          <a:prstGeom prst="rect">
            <a:avLst/>
          </a:prstGeom>
          <a:noFill/>
          <a:ln>
            <a:noFill/>
          </a:ln>
        </p:spPr>
        <p:txBody>
          <a:bodyPr spcFirstLastPara="1" wrap="square" lIns="68575" tIns="34275" rIns="68575" bIns="34275" anchor="t" anchorCtr="0">
            <a:noAutofit/>
          </a:bodyPr>
          <a:lstStyle/>
          <a:p>
            <a:pPr marL="457200" lvl="0" indent="-342900" algn="l" rtl="0">
              <a:spcBef>
                <a:spcPts val="0"/>
              </a:spcBef>
              <a:spcAft>
                <a:spcPts val="0"/>
              </a:spcAft>
              <a:buSzPts val="1800"/>
              <a:buAutoNum type="arabicPeriod"/>
            </a:pPr>
            <a:r>
              <a:rPr lang="en"/>
              <a:t>Identify your question/goal</a:t>
            </a:r>
            <a:endParaRPr/>
          </a:p>
          <a:p>
            <a:pPr marL="457200" lvl="0" indent="-342900" algn="l" rtl="0">
              <a:spcBef>
                <a:spcPts val="1600"/>
              </a:spcBef>
              <a:spcAft>
                <a:spcPts val="0"/>
              </a:spcAft>
              <a:buSzPts val="1800"/>
              <a:buAutoNum type="arabicPeriod"/>
            </a:pPr>
            <a:r>
              <a:rPr lang="en"/>
              <a:t>Identify the audience for your results</a:t>
            </a:r>
            <a:endParaRPr/>
          </a:p>
          <a:p>
            <a:pPr marL="457200" lvl="0" indent="-342900" algn="l" rtl="0">
              <a:spcBef>
                <a:spcPts val="1600"/>
              </a:spcBef>
              <a:spcAft>
                <a:spcPts val="0"/>
              </a:spcAft>
              <a:buSzPts val="1800"/>
              <a:buAutoNum type="arabicPeriod"/>
            </a:pPr>
            <a:r>
              <a:rPr lang="en"/>
              <a:t>Collect and analyze data needed</a:t>
            </a:r>
            <a:endParaRPr/>
          </a:p>
          <a:p>
            <a:pPr marL="457200" lvl="0" indent="-342900" algn="l" rtl="0">
              <a:spcBef>
                <a:spcPts val="1600"/>
              </a:spcBef>
              <a:spcAft>
                <a:spcPts val="0"/>
              </a:spcAft>
              <a:buSzPts val="1800"/>
              <a:buAutoNum type="arabicPeriod"/>
            </a:pPr>
            <a:r>
              <a:rPr lang="en"/>
              <a:t>Choose appropriate visualization(s) to meet the needs of your question, audience, and data (sketch it out)</a:t>
            </a:r>
            <a:endParaRPr/>
          </a:p>
          <a:p>
            <a:pPr marL="457200" lvl="0" indent="-342900" algn="l" rtl="0">
              <a:spcBef>
                <a:spcPts val="1600"/>
              </a:spcBef>
              <a:spcAft>
                <a:spcPts val="0"/>
              </a:spcAft>
              <a:buSzPts val="1800"/>
              <a:buAutoNum type="arabicPeriod"/>
            </a:pPr>
            <a:r>
              <a:rPr lang="en"/>
              <a:t>Apply good design concepts</a:t>
            </a:r>
            <a:endParaRPr/>
          </a:p>
          <a:p>
            <a:pPr marL="457200" lvl="0" indent="-342900" algn="l" rtl="0">
              <a:spcBef>
                <a:spcPts val="1600"/>
              </a:spcBef>
              <a:spcAft>
                <a:spcPts val="1600"/>
              </a:spcAft>
              <a:buSzPts val="1800"/>
              <a:buAutoNum type="arabicPeriod"/>
            </a:pPr>
            <a:r>
              <a:rPr lang="en"/>
              <a:t>Edit as necessary </a:t>
            </a:r>
            <a:endParaRPr/>
          </a:p>
        </p:txBody>
      </p:sp>
      <p:pic>
        <p:nvPicPr>
          <p:cNvPr id="976" name="Google Shape;976;p127" descr="Hand drawn sketch of a bar chart used to demonstrate the process of planning a data visualization" title="Sketch of a Visualization"/>
          <p:cNvPicPr preferRelativeResize="0"/>
          <p:nvPr/>
        </p:nvPicPr>
        <p:blipFill>
          <a:blip r:embed="rId3">
            <a:alphaModFix/>
          </a:blip>
          <a:stretch>
            <a:fillRect/>
          </a:stretch>
        </p:blipFill>
        <p:spPr>
          <a:xfrm>
            <a:off x="5200200" y="1533119"/>
            <a:ext cx="3540147" cy="265511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Picking Your Data Visualization Tool: All Situations</a:t>
            </a:r>
            <a:endParaRPr/>
          </a:p>
        </p:txBody>
      </p:sp>
      <p:sp>
        <p:nvSpPr>
          <p:cNvPr id="982" name="Google Shape;982;p1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400"/>
              <a:t>Am I using the tool for exploratory work, analysis, or both?</a:t>
            </a:r>
            <a:endParaRPr sz="1400"/>
          </a:p>
          <a:p>
            <a:pPr marL="457200" lvl="0" indent="-317500" algn="l" rtl="0">
              <a:lnSpc>
                <a:spcPct val="100000"/>
              </a:lnSpc>
              <a:spcBef>
                <a:spcPts val="800"/>
              </a:spcBef>
              <a:spcAft>
                <a:spcPts val="0"/>
              </a:spcAft>
              <a:buSzPts val="1400"/>
              <a:buChar char="●"/>
            </a:pPr>
            <a:r>
              <a:rPr lang="en" sz="1400"/>
              <a:t>Will the tool make the chart I want?</a:t>
            </a:r>
            <a:endParaRPr sz="1400"/>
          </a:p>
          <a:p>
            <a:pPr marL="457200" lvl="0" indent="-317500" algn="l" rtl="0">
              <a:lnSpc>
                <a:spcPct val="100000"/>
              </a:lnSpc>
              <a:spcBef>
                <a:spcPts val="800"/>
              </a:spcBef>
              <a:spcAft>
                <a:spcPts val="0"/>
              </a:spcAft>
              <a:buSzPts val="1400"/>
              <a:buChar char="●"/>
            </a:pPr>
            <a:r>
              <a:rPr lang="en" sz="1400"/>
              <a:t>Is the tool free/available to me? And will it continue to be available after I leave my current institution?</a:t>
            </a:r>
            <a:endParaRPr sz="1400"/>
          </a:p>
          <a:p>
            <a:pPr marL="457200" lvl="0" indent="-317500" algn="l" rtl="0">
              <a:lnSpc>
                <a:spcPct val="100000"/>
              </a:lnSpc>
              <a:spcBef>
                <a:spcPts val="800"/>
              </a:spcBef>
              <a:spcAft>
                <a:spcPts val="0"/>
              </a:spcAft>
              <a:buSzPts val="1400"/>
              <a:buChar char="●"/>
            </a:pPr>
            <a:r>
              <a:rPr lang="en" sz="1400"/>
              <a:t>What is the estimated time to learn the tool and create the visualization in comparison to the final product (learning curve)?</a:t>
            </a:r>
            <a:endParaRPr sz="1400"/>
          </a:p>
          <a:p>
            <a:pPr marL="457200" lvl="0" indent="-317500" algn="l" rtl="0">
              <a:lnSpc>
                <a:spcPct val="100000"/>
              </a:lnSpc>
              <a:spcBef>
                <a:spcPts val="800"/>
              </a:spcBef>
              <a:spcAft>
                <a:spcPts val="0"/>
              </a:spcAft>
              <a:buSzPts val="1400"/>
              <a:buChar char="●"/>
            </a:pPr>
            <a:r>
              <a:rPr lang="en" sz="1400"/>
              <a:t>Is there a data processing workflow attached to the tool for easy updating of visualizations? Can the updates be automated?</a:t>
            </a:r>
            <a:endParaRPr sz="1400"/>
          </a:p>
          <a:p>
            <a:pPr marL="457200" lvl="0" indent="-317500" algn="l" rtl="0">
              <a:lnSpc>
                <a:spcPct val="100000"/>
              </a:lnSpc>
              <a:spcBef>
                <a:spcPts val="800"/>
              </a:spcBef>
              <a:spcAft>
                <a:spcPts val="0"/>
              </a:spcAft>
              <a:buSzPts val="1400"/>
              <a:buChar char="●"/>
            </a:pPr>
            <a:r>
              <a:rPr lang="en" sz="1400"/>
              <a:t>Are the data and visualization(s) kept private within the tool until shared? Is there a limit to the number of private visualizations you can have?</a:t>
            </a:r>
            <a:endParaRPr sz="1400"/>
          </a:p>
          <a:p>
            <a:pPr marL="457200" lvl="0" indent="-317500" algn="l" rtl="0">
              <a:lnSpc>
                <a:spcPct val="100000"/>
              </a:lnSpc>
              <a:spcBef>
                <a:spcPts val="800"/>
              </a:spcBef>
              <a:spcAft>
                <a:spcPts val="0"/>
              </a:spcAft>
              <a:buSzPts val="1400"/>
              <a:buChar char="●"/>
            </a:pPr>
            <a:r>
              <a:rPr lang="en" sz="1400"/>
              <a:t>Does the tool export in the format(s) I need (such as vector, .png, .jgp, PDF)?</a:t>
            </a:r>
            <a:endParaRPr sz="1400"/>
          </a:p>
          <a:p>
            <a:pPr marL="457200" lvl="0" indent="-317500" algn="l" rtl="0">
              <a:lnSpc>
                <a:spcPct val="100000"/>
              </a:lnSpc>
              <a:spcBef>
                <a:spcPts val="800"/>
              </a:spcBef>
              <a:spcAft>
                <a:spcPts val="800"/>
              </a:spcAft>
              <a:buSzPts val="1400"/>
              <a:buChar char="●"/>
            </a:pPr>
            <a:r>
              <a:rPr lang="en" sz="1400"/>
              <a:t>Does the tool import data in the format(s) I have?</a:t>
            </a:r>
            <a:endParaRPr sz="1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Picking Your Data Visualization Tool: Additional</a:t>
            </a:r>
            <a:endParaRPr/>
          </a:p>
        </p:txBody>
      </p:sp>
      <p:sp>
        <p:nvSpPr>
          <p:cNvPr id="988" name="Google Shape;988;p1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400"/>
              <a:t>Does the tool document the steps needed to reproduce the visualization? (Useful if you need to make many versions or iterate on previous designs)</a:t>
            </a:r>
            <a:endParaRPr sz="1400"/>
          </a:p>
          <a:p>
            <a:pPr marL="457200" lvl="0" indent="-317500" algn="l" rtl="0">
              <a:lnSpc>
                <a:spcPct val="100000"/>
              </a:lnSpc>
              <a:spcBef>
                <a:spcPts val="800"/>
              </a:spcBef>
              <a:spcAft>
                <a:spcPts val="0"/>
              </a:spcAft>
              <a:buSzPts val="1400"/>
              <a:buChar char="●"/>
            </a:pPr>
            <a:r>
              <a:rPr lang="en" sz="1400"/>
              <a:t>If I need to create an interactive visualization, what interactivity options does the tool provide?</a:t>
            </a:r>
            <a:endParaRPr sz="1400"/>
          </a:p>
          <a:p>
            <a:pPr marL="457200" lvl="0" indent="-317500" algn="l" rtl="0">
              <a:lnSpc>
                <a:spcPct val="100000"/>
              </a:lnSpc>
              <a:spcBef>
                <a:spcPts val="800"/>
              </a:spcBef>
              <a:spcAft>
                <a:spcPts val="0"/>
              </a:spcAft>
              <a:buSzPts val="1400"/>
              <a:buChar char="●"/>
            </a:pPr>
            <a:r>
              <a:rPr lang="en" sz="1400"/>
              <a:t>Does the tool support hosting for the visualization? </a:t>
            </a:r>
            <a:endParaRPr sz="1400"/>
          </a:p>
          <a:p>
            <a:pPr marL="457200" lvl="0" indent="-317500" algn="l" rtl="0">
              <a:lnSpc>
                <a:spcPct val="100000"/>
              </a:lnSpc>
              <a:spcBef>
                <a:spcPts val="800"/>
              </a:spcBef>
              <a:spcAft>
                <a:spcPts val="0"/>
              </a:spcAft>
              <a:buSzPts val="1400"/>
              <a:buChar char="●"/>
            </a:pPr>
            <a:r>
              <a:rPr lang="en" sz="1400"/>
              <a:t>Does the tool come with built in data that I might use?</a:t>
            </a:r>
            <a:endParaRPr sz="1400"/>
          </a:p>
          <a:p>
            <a:pPr marL="457200" lvl="0" indent="-317500" algn="l" rtl="0">
              <a:lnSpc>
                <a:spcPct val="100000"/>
              </a:lnSpc>
              <a:spcBef>
                <a:spcPts val="800"/>
              </a:spcBef>
              <a:spcAft>
                <a:spcPts val="0"/>
              </a:spcAft>
              <a:buSzPts val="1400"/>
              <a:buChar char="●"/>
            </a:pPr>
            <a:r>
              <a:rPr lang="en" sz="1400"/>
              <a:t>Is the tool commonly used within my field and do my colleagues and peers also know how to use it (for collaborations, aid in learning the tool, and tool is accepted by the discipline)? </a:t>
            </a:r>
            <a:endParaRPr sz="1400"/>
          </a:p>
          <a:p>
            <a:pPr marL="457200" lvl="0" indent="-317500" algn="l" rtl="0">
              <a:lnSpc>
                <a:spcPct val="100000"/>
              </a:lnSpc>
              <a:spcBef>
                <a:spcPts val="800"/>
              </a:spcBef>
              <a:spcAft>
                <a:spcPts val="0"/>
              </a:spcAft>
              <a:buSzPts val="1400"/>
              <a:buChar char="●"/>
            </a:pPr>
            <a:r>
              <a:rPr lang="en" sz="1400"/>
              <a:t>Can multiple people work on the same visualization at the same time or is there another way to share the visualization with my collaborators so they can edit it? </a:t>
            </a:r>
            <a:endParaRPr sz="1400"/>
          </a:p>
          <a:p>
            <a:pPr marL="457200" lvl="0" indent="-317500" algn="l" rtl="0">
              <a:lnSpc>
                <a:spcPct val="100000"/>
              </a:lnSpc>
              <a:spcBef>
                <a:spcPts val="800"/>
              </a:spcBef>
              <a:spcAft>
                <a:spcPts val="800"/>
              </a:spcAft>
              <a:buSzPts val="1400"/>
              <a:buChar char="●"/>
            </a:pPr>
            <a:r>
              <a:rPr lang="en" sz="1400"/>
              <a:t>If the coding library is imported from elsewhere, does it support all the features I need? (Example: Leaflet is Javascript. R Leaflet implements most everything, one might need, but leaflet JS add-ons are mostly not supported.)</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Power to Exagerate</a:t>
            </a:r>
            <a:endParaRPr/>
          </a:p>
        </p:txBody>
      </p:sp>
      <p:pic>
        <p:nvPicPr>
          <p:cNvPr id="187" name="Google Shape;187;p31" descr="Same data, different y-axis. y-axis for bar chart on left does not start at zero and shows small increments so the difference between bars is large."/>
          <p:cNvPicPr preferRelativeResize="0"/>
          <p:nvPr/>
        </p:nvPicPr>
        <p:blipFill rotWithShape="1">
          <a:blip r:embed="rId3">
            <a:alphaModFix/>
          </a:blip>
          <a:srcRect r="50288"/>
          <a:stretch/>
        </p:blipFill>
        <p:spPr>
          <a:xfrm>
            <a:off x="154850" y="154350"/>
            <a:ext cx="3878550" cy="4695225"/>
          </a:xfrm>
          <a:prstGeom prst="rect">
            <a:avLst/>
          </a:prstGeom>
          <a:noFill/>
          <a:ln>
            <a:noFill/>
          </a:ln>
        </p:spPr>
      </p:pic>
      <p:pic>
        <p:nvPicPr>
          <p:cNvPr id="188" name="Google Shape;188;p31" descr="In the bar chart on the right, difference between bars is less because y-axis starts at zero."/>
          <p:cNvPicPr preferRelativeResize="0"/>
          <p:nvPr/>
        </p:nvPicPr>
        <p:blipFill rotWithShape="1">
          <a:blip r:embed="rId3">
            <a:alphaModFix/>
          </a:blip>
          <a:srcRect l="49710"/>
          <a:stretch/>
        </p:blipFill>
        <p:spPr>
          <a:xfrm>
            <a:off x="4033400" y="154350"/>
            <a:ext cx="3923576" cy="4695225"/>
          </a:xfrm>
          <a:prstGeom prst="rect">
            <a:avLst/>
          </a:prstGeom>
          <a:noFill/>
          <a:ln>
            <a:noFill/>
          </a:ln>
        </p:spPr>
      </p:pic>
      <p:sp>
        <p:nvSpPr>
          <p:cNvPr id="189" name="Google Shape;189;p31"/>
          <p:cNvSpPr txBox="1">
            <a:spLocks noGrp="1"/>
          </p:cNvSpPr>
          <p:nvPr>
            <p:ph type="body" idx="2"/>
          </p:nvPr>
        </p:nvSpPr>
        <p:spPr>
          <a:xfrm>
            <a:off x="1596875" y="4659300"/>
            <a:ext cx="5601900" cy="408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2400"/>
              <a:buFont typeface="Arial"/>
              <a:buNone/>
            </a:pPr>
            <a:r>
              <a:rPr lang="en" sz="1800"/>
              <a:t>Ravi Parikh, “</a:t>
            </a:r>
            <a:r>
              <a:rPr lang="en" sz="1800" u="sng">
                <a:solidFill>
                  <a:srgbClr val="094FAA"/>
                </a:solidFill>
                <a:hlinkClick r:id="rId4">
                  <a:extLst>
                    <a:ext uri="{A12FA001-AC4F-418D-AE19-62706E023703}">
                      <ahyp:hlinkClr xmlns:ahyp="http://schemas.microsoft.com/office/drawing/2018/hyperlinkcolor" val="tx"/>
                    </a:ext>
                  </a:extLst>
                </a:hlinkClick>
              </a:rPr>
              <a:t>How to Lie with Data Visualization</a:t>
            </a:r>
            <a:r>
              <a:rPr lang="en" sz="1800"/>
              <a:t>”</a:t>
            </a:r>
            <a:endParaRPr sz="1800"/>
          </a:p>
          <a:p>
            <a:pPr marL="0" lvl="0" indent="0" algn="r" rtl="0">
              <a:lnSpc>
                <a:spcPct val="100000"/>
              </a:lnSpc>
              <a:spcBef>
                <a:spcPts val="600"/>
              </a:spcBef>
              <a:spcAft>
                <a:spcPts val="0"/>
              </a:spcAft>
              <a:buSzPts val="2400"/>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30"/>
          <p:cNvSpPr txBox="1">
            <a:spLocks noGrp="1"/>
          </p:cNvSpPr>
          <p:nvPr>
            <p:ph type="title"/>
          </p:nvPr>
        </p:nvSpPr>
        <p:spPr>
          <a:xfrm>
            <a:off x="311700" y="445025"/>
            <a:ext cx="8520600" cy="9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Sometimes the simplest tools (pen and paper) </a:t>
            </a:r>
            <a:br>
              <a:rPr lang="en"/>
            </a:br>
            <a:r>
              <a:rPr lang="en"/>
              <a:t>can be the most effective</a:t>
            </a:r>
            <a:endParaRPr/>
          </a:p>
        </p:txBody>
      </p:sp>
      <p:sp>
        <p:nvSpPr>
          <p:cNvPr id="994" name="Google Shape;994;p130"/>
          <p:cNvSpPr txBox="1">
            <a:spLocks noGrp="1"/>
          </p:cNvSpPr>
          <p:nvPr>
            <p:ph type="body" idx="1"/>
          </p:nvPr>
        </p:nvSpPr>
        <p:spPr>
          <a:xfrm>
            <a:off x="311700" y="1437668"/>
            <a:ext cx="4425300" cy="138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t>Hand-drawn visualizations can evoke a stronger connection between the viewer and the visualization, as it increases the connection to the human element of visualization.</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Examples: Dear Data and Mona Chalabi</a:t>
            </a:r>
            <a:endParaRPr sz="1400"/>
          </a:p>
        </p:txBody>
      </p:sp>
      <p:pic>
        <p:nvPicPr>
          <p:cNvPr id="995" name="Google Shape;995;p130" descr="Example of a hand drawn visualization that is part of the Dear Data series" title="Dear Data Example"/>
          <p:cNvPicPr preferRelativeResize="0"/>
          <p:nvPr/>
        </p:nvPicPr>
        <p:blipFill rotWithShape="1">
          <a:blip r:embed="rId3">
            <a:alphaModFix/>
          </a:blip>
          <a:srcRect l="3746" t="68201" r="50002" b="16114"/>
          <a:stretch/>
        </p:blipFill>
        <p:spPr>
          <a:xfrm>
            <a:off x="999175" y="2900699"/>
            <a:ext cx="3086101" cy="2038149"/>
          </a:xfrm>
          <a:prstGeom prst="rect">
            <a:avLst/>
          </a:prstGeom>
          <a:noFill/>
          <a:ln>
            <a:noFill/>
          </a:ln>
        </p:spPr>
      </p:pic>
      <p:sp>
        <p:nvSpPr>
          <p:cNvPr id="996" name="Google Shape;996;p130"/>
          <p:cNvSpPr txBox="1"/>
          <p:nvPr/>
        </p:nvSpPr>
        <p:spPr>
          <a:xfrm>
            <a:off x="1406125" y="4789500"/>
            <a:ext cx="24246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u="sng">
                <a:solidFill>
                  <a:srgbClr val="094FAA"/>
                </a:solidFill>
                <a:hlinkClick r:id="rId4">
                  <a:extLst>
                    <a:ext uri="{A12FA001-AC4F-418D-AE19-62706E023703}">
                      <ahyp:hlinkClr xmlns:ahyp="http://schemas.microsoft.com/office/drawing/2018/hyperlinkcolor" val="tx"/>
                    </a:ext>
                  </a:extLst>
                </a:hlinkClick>
              </a:rPr>
              <a:t>Dear Data, “The Project”</a:t>
            </a:r>
            <a:endParaRPr sz="1000">
              <a:solidFill>
                <a:srgbClr val="094FAA"/>
              </a:solidFill>
            </a:endParaRPr>
          </a:p>
        </p:txBody>
      </p:sp>
      <p:pic>
        <p:nvPicPr>
          <p:cNvPr id="997" name="Google Shape;997;p130" descr="Visualization showing that the number of hours of training required to work as a beautician is greater than to work as a cop" title="Average Hours of Training Required to Work As..."/>
          <p:cNvPicPr preferRelativeResize="0"/>
          <p:nvPr/>
        </p:nvPicPr>
        <p:blipFill>
          <a:blip r:embed="rId5">
            <a:alphaModFix/>
          </a:blip>
          <a:stretch>
            <a:fillRect/>
          </a:stretch>
        </p:blipFill>
        <p:spPr>
          <a:xfrm>
            <a:off x="5051700" y="1305012"/>
            <a:ext cx="3604116" cy="3570656"/>
          </a:xfrm>
          <a:prstGeom prst="rect">
            <a:avLst/>
          </a:prstGeom>
          <a:noFill/>
          <a:ln>
            <a:noFill/>
          </a:ln>
        </p:spPr>
      </p:pic>
      <p:sp>
        <p:nvSpPr>
          <p:cNvPr id="998" name="Google Shape;998;p130"/>
          <p:cNvSpPr txBox="1"/>
          <p:nvPr/>
        </p:nvSpPr>
        <p:spPr>
          <a:xfrm>
            <a:off x="4796850" y="4789500"/>
            <a:ext cx="38592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u="sng">
                <a:solidFill>
                  <a:srgbClr val="094FAA"/>
                </a:solidFill>
                <a:hlinkClick r:id="rId6">
                  <a:extLst>
                    <a:ext uri="{A12FA001-AC4F-418D-AE19-62706E023703}">
                      <ahyp:hlinkClr xmlns:ahyp="http://schemas.microsoft.com/office/drawing/2018/hyperlinkcolor" val="tx"/>
                    </a:ext>
                  </a:extLst>
                </a:hlinkClick>
              </a:rPr>
              <a:t>Mona Chalabi, “Average hours of training required to work as…”</a:t>
            </a:r>
            <a:endParaRPr sz="700">
              <a:solidFill>
                <a:srgbClr val="094FAA"/>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2"/>
        <p:cNvGrpSpPr/>
        <p:nvPr/>
      </p:nvGrpSpPr>
      <p:grpSpPr>
        <a:xfrm>
          <a:off x="0" y="0"/>
          <a:ext cx="0" cy="0"/>
          <a:chOff x="0" y="0"/>
          <a:chExt cx="0" cy="0"/>
        </a:xfrm>
      </p:grpSpPr>
      <p:sp>
        <p:nvSpPr>
          <p:cNvPr id="1003" name="Google Shape;1003;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visualizations can be a collaborative effort</a:t>
            </a:r>
            <a:endParaRPr i="1"/>
          </a:p>
        </p:txBody>
      </p:sp>
      <p:sp>
        <p:nvSpPr>
          <p:cNvPr id="1004" name="Google Shape;1004;p131"/>
          <p:cNvSpPr txBox="1">
            <a:spLocks noGrp="1"/>
          </p:cNvSpPr>
          <p:nvPr>
            <p:ph type="body" idx="1"/>
          </p:nvPr>
        </p:nvSpPr>
        <p:spPr>
          <a:xfrm>
            <a:off x="311700" y="1152475"/>
            <a:ext cx="4260300" cy="132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it’s important to give credit to everyone who worked on the project from collecting the data, analysis, to the final visualization.</a:t>
            </a:r>
            <a:endParaRPr sz="1400"/>
          </a:p>
          <a:p>
            <a:pPr marL="0" lvl="0" indent="0" algn="l" rtl="0">
              <a:spcBef>
                <a:spcPts val="1600"/>
              </a:spcBef>
              <a:spcAft>
                <a:spcPts val="1600"/>
              </a:spcAft>
              <a:buNone/>
            </a:pPr>
            <a:r>
              <a:rPr lang="en" sz="1400"/>
              <a:t>Example: New York Times Coronavirus World Map</a:t>
            </a:r>
            <a:endParaRPr sz="1400"/>
          </a:p>
        </p:txBody>
      </p:sp>
      <p:pic>
        <p:nvPicPr>
          <p:cNvPr id="1005" name="Google Shape;1005;p131" descr="Choropleth map of the world showing global coronavirus rates, showing the US as a hotspot" title="NYT Coronavirus World Map"/>
          <p:cNvPicPr preferRelativeResize="0"/>
          <p:nvPr/>
        </p:nvPicPr>
        <p:blipFill>
          <a:blip r:embed="rId3">
            <a:alphaModFix/>
          </a:blip>
          <a:stretch>
            <a:fillRect/>
          </a:stretch>
        </p:blipFill>
        <p:spPr>
          <a:xfrm>
            <a:off x="311700" y="2571750"/>
            <a:ext cx="3592948" cy="2337950"/>
          </a:xfrm>
          <a:prstGeom prst="rect">
            <a:avLst/>
          </a:prstGeom>
          <a:noFill/>
          <a:ln>
            <a:noFill/>
          </a:ln>
        </p:spPr>
      </p:pic>
      <p:sp>
        <p:nvSpPr>
          <p:cNvPr id="1006" name="Google Shape;1006;p131"/>
          <p:cNvSpPr txBox="1"/>
          <p:nvPr/>
        </p:nvSpPr>
        <p:spPr>
          <a:xfrm>
            <a:off x="4572000" y="1189125"/>
            <a:ext cx="4391400" cy="351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t>Credits</a:t>
            </a:r>
            <a:endParaRPr sz="700" b="1"/>
          </a:p>
          <a:p>
            <a:pPr marL="0" lvl="0" indent="0" algn="l" rtl="0">
              <a:spcBef>
                <a:spcPts val="400"/>
              </a:spcBef>
              <a:spcAft>
                <a:spcPts val="0"/>
              </a:spcAft>
              <a:buNone/>
            </a:pPr>
            <a:r>
              <a:rPr lang="en" sz="700"/>
              <a:t>By Jordan Allen, Sarah Almukhtar, Aliza Aufrichtig, Anne Barnard, Matthew Bloch, Sarah Cahalan, Weiyi Cai, Julia Calderone, Keith Collins, Matthew Conlen, Lindsey Cook, Gabriel Gianordoli, Amy Harmon, Rich Harris, Adeel Hassan, Jon Huang, Danya Issawi, Danielle Ivory, K.K. Rebecca Lai, Alex Lemonides, Eleanor Lutz, Allison McCann, Richard A. Oppel Jr., Jugal K. Patel, Alison Saldanha, Kirk Semple, Shelly Seroussi, Julie Walton Shaver, Amy Schoenfeld Walker, Anjali Singhvi, Charlie Smart, Mitch Smith, Albert Sun, Rumsey Taylor, Lisa Waananen Jones, Derek Watkins, Timothy Williams, Jin Wu and Karen Yourish.   </a:t>
            </a:r>
            <a:endParaRPr sz="700"/>
          </a:p>
          <a:p>
            <a:pPr marL="0" lvl="0" indent="0" algn="l" rtl="0">
              <a:spcBef>
                <a:spcPts val="400"/>
              </a:spcBef>
              <a:spcAft>
                <a:spcPts val="0"/>
              </a:spcAft>
              <a:buNone/>
            </a:pPr>
            <a:r>
              <a:rPr lang="en" sz="700"/>
              <a:t>Reporting was contributed by Jeff Arnold, Ian Austen, Mike Baker, Brillian Bao, Ellen Barry, Samone Blair, Nicholas Bogel-Burroughs, Aurelien Breeden, Elisha Brown, Emma Bubola, Maddie Burakoff, Alyssa Burr, Christopher Calabrese, Julia Carmel, Zak Cassel, Robert Chiarito, Izzy Colón, Matt Craig, Yves De Jesus, Brendon Derr, Brandon Dupré, Melissa Eddy, John Eligon, Timmy Facciola, Bianca Fortis, Jake Frankenfield, Matt Furber, Robert Gebeloff, Thomas Gibbons-Neff, Matthew Goldstein, Grace Gorenflo, Rebecca Griesbach, Benjamin Guggenheim, Barbara Harvey, Lauryn Higgins, Josh Holder, Jake Holland, Anna Joyce, John Keefe, Ann Hinga Klein, Jacob LaGesse, Alex Lim, Alex Matthews, Patricia Mazzei, Jesse McKinley, Miles McKinley, K.B. Mensah, Sarah Mervosh, Jacob Meschke, Lauren Messman, Andrea Michelson, Jaylynn Moffat-Mowatt, Steven Moity, Paul Moon, Derek M. Norman, Anahad O’Connor, Ashlyn O’Hara, Azi Paybarah, Elian Peltier, Sean Plambeck, Laney Pope, Elisabetta Povoledo, Cierra S. Queen, Savannah Redl, Scott Reinhard, Chloe Reynolds, Thomas Rivas, Frances Robles, Natasha Rodriguez, Jess Ruderman, Kai Schultz, Alex Schwartz, Emily Schwing, Libby Seline, Rachel Sherman, Sarena Snider, Brandon Thorp, Alex Traub, Maura Turcotte, Tracey Tully, Jeremy White, Kristine White, Bonnie G. Wong, Tiffany Wong, Sameer Yasir and John Yoon.   </a:t>
            </a:r>
            <a:endParaRPr sz="700"/>
          </a:p>
          <a:p>
            <a:pPr marL="0" lvl="0" indent="0" algn="l" rtl="0">
              <a:spcBef>
                <a:spcPts val="400"/>
              </a:spcBef>
              <a:spcAft>
                <a:spcPts val="0"/>
              </a:spcAft>
              <a:buNone/>
            </a:pPr>
            <a:r>
              <a:rPr lang="en" sz="700"/>
              <a:t>Data acquisition and additional work contributed by Will Houp, Andrew Chavez, Michael Strickland, Tiff Fehr, Miles Watkins, Josh Williams, Nina Pavlich, Carmen Cincotti, Ben Smithgall, Andrew Fischer, Rachel Shorey, Blacki Migliozzi, Alastair Coote, Jaymin Patel, John-Michael Murphy, Isaac White, Steven Speicher, Hugh Mandeville, Robin Berjon, Thu Trinh, Carolyn Price, James G. Robinson, Phil Wells, Yanxing Yang, Michael Beswetherick, Michael Robles, Nikhil Baradwaj, Ariana Giorgi, Bella Virgilio, Dylan Momplaisir, Avery Dews, Bea Malsky, Ilana Marcus and Jason Kao.</a:t>
            </a:r>
            <a:endParaRPr sz="700"/>
          </a:p>
          <a:p>
            <a:pPr marL="0" lvl="0" indent="0" algn="l" rtl="0">
              <a:spcBef>
                <a:spcPts val="400"/>
              </a:spcBef>
              <a:spcAft>
                <a:spcPts val="400"/>
              </a:spcAft>
              <a:buNone/>
            </a:pPr>
            <a:r>
              <a:rPr lang="en" sz="700"/>
              <a:t>Additional contributions to Covid-19 risk assessments and guidance by Eleanor Peters Bergquist, Aaron Bochner, Shama Cash-Goldwasser, Sydney Jones and Sheri Kardooni of Resolve to Save Lives.</a:t>
            </a:r>
            <a:endParaRPr sz="700"/>
          </a:p>
        </p:txBody>
      </p:sp>
      <p:sp>
        <p:nvSpPr>
          <p:cNvPr id="1007" name="Google Shape;1007;p131"/>
          <p:cNvSpPr txBox="1"/>
          <p:nvPr/>
        </p:nvSpPr>
        <p:spPr>
          <a:xfrm>
            <a:off x="311700" y="4875025"/>
            <a:ext cx="8081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The New York Times</a:t>
            </a:r>
            <a:r>
              <a:rPr lang="en" sz="1000"/>
              <a:t>, </a:t>
            </a:r>
            <a:r>
              <a:rPr lang="en" sz="1000" u="sng">
                <a:solidFill>
                  <a:srgbClr val="094FAA"/>
                </a:solidFill>
                <a:hlinkClick r:id="rId4">
                  <a:extLst>
                    <a:ext uri="{A12FA001-AC4F-418D-AE19-62706E023703}">
                      <ahyp:hlinkClr xmlns:ahyp="http://schemas.microsoft.com/office/drawing/2018/hyperlinkcolor" val="tx"/>
                    </a:ext>
                  </a:extLst>
                </a:hlinkClick>
              </a:rPr>
              <a:t>“Coronavirus World Map: Tracking the Global Outbreak,”</a:t>
            </a:r>
            <a:r>
              <a:rPr lang="en" sz="1000"/>
              <a:t> Retrieved: September 21, 2021</a:t>
            </a:r>
            <a:endParaRPr sz="10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1"/>
        <p:cNvGrpSpPr/>
        <p:nvPr/>
      </p:nvGrpSpPr>
      <p:grpSpPr>
        <a:xfrm>
          <a:off x="0" y="0"/>
          <a:ext cx="0" cy="0"/>
          <a:chOff x="0" y="0"/>
          <a:chExt cx="0" cy="0"/>
        </a:xfrm>
      </p:grpSpPr>
      <p:sp>
        <p:nvSpPr>
          <p:cNvPr id="1012" name="Google Shape;1012;p13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Designing for accessibility from the beginning</a:t>
            </a:r>
            <a:endParaRPr i="1"/>
          </a:p>
        </p:txBody>
      </p:sp>
      <p:sp>
        <p:nvSpPr>
          <p:cNvPr id="1013" name="Google Shape;1013;p132">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14" name="Google Shape;1014;p132"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1015" name="Google Shape;1015;p132"/>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1016" name="Google Shape;1016;p132"/>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1017" name="Google Shape;1017;p132"/>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1018" name="Google Shape;1018;p132"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2"/>
        <p:cNvGrpSpPr/>
        <p:nvPr/>
      </p:nvGrpSpPr>
      <p:grpSpPr>
        <a:xfrm>
          <a:off x="0" y="0"/>
          <a:ext cx="0" cy="0"/>
          <a:chOff x="0" y="0"/>
          <a:chExt cx="0" cy="0"/>
        </a:xfrm>
      </p:grpSpPr>
      <p:sp>
        <p:nvSpPr>
          <p:cNvPr id="1023" name="Google Shape;1023;p13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3300"/>
              <a:buFont typeface="Calibri"/>
              <a:buNone/>
            </a:pPr>
            <a:r>
              <a:rPr lang="en"/>
              <a:t>508 Compliance</a:t>
            </a:r>
            <a:endParaRPr/>
          </a:p>
        </p:txBody>
      </p:sp>
      <p:sp>
        <p:nvSpPr>
          <p:cNvPr id="1024" name="Google Shape;1024;p133"/>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Autofit/>
          </a:bodyPr>
          <a:lstStyle/>
          <a:p>
            <a:pPr marL="457200" lvl="0" indent="-342900" algn="l" rtl="0">
              <a:spcBef>
                <a:spcPts val="0"/>
              </a:spcBef>
              <a:spcAft>
                <a:spcPts val="0"/>
              </a:spcAft>
              <a:buSzPts val="1800"/>
              <a:buChar char="●"/>
            </a:pPr>
            <a:r>
              <a:rPr lang="en"/>
              <a:t>Add alternative text to graphics</a:t>
            </a:r>
            <a:endParaRPr/>
          </a:p>
          <a:p>
            <a:pPr marL="457200" lvl="0" indent="-342900" algn="l" rtl="0">
              <a:spcBef>
                <a:spcPts val="1600"/>
              </a:spcBef>
              <a:spcAft>
                <a:spcPts val="0"/>
              </a:spcAft>
              <a:buSzPts val="1800"/>
              <a:buChar char="●"/>
            </a:pPr>
            <a:r>
              <a:rPr lang="en"/>
              <a:t>Use accessible font</a:t>
            </a:r>
            <a:endParaRPr/>
          </a:p>
          <a:p>
            <a:pPr marL="457200" lvl="0" indent="-342900" algn="l" rtl="0">
              <a:spcBef>
                <a:spcPts val="1600"/>
              </a:spcBef>
              <a:spcAft>
                <a:spcPts val="0"/>
              </a:spcAft>
              <a:buSzPts val="1800"/>
              <a:buChar char="●"/>
            </a:pPr>
            <a:r>
              <a:rPr lang="en"/>
              <a:t>Provide the raw data table </a:t>
            </a:r>
            <a:endParaRPr/>
          </a:p>
          <a:p>
            <a:pPr marL="457200" lvl="0" indent="-342900" algn="l" rtl="0">
              <a:spcBef>
                <a:spcPts val="1600"/>
              </a:spcBef>
              <a:spcAft>
                <a:spcPts val="0"/>
              </a:spcAft>
              <a:buSzPts val="1800"/>
              <a:buChar char="●"/>
            </a:pPr>
            <a:r>
              <a:rPr lang="en"/>
              <a:t>Use built-in style settings</a:t>
            </a:r>
            <a:endParaRPr/>
          </a:p>
          <a:p>
            <a:pPr marL="457200" lvl="0" indent="-342900" algn="l" rtl="0">
              <a:spcBef>
                <a:spcPts val="1600"/>
              </a:spcBef>
              <a:spcAft>
                <a:spcPts val="0"/>
              </a:spcAft>
              <a:buSzPts val="1800"/>
              <a:buChar char="●"/>
            </a:pPr>
            <a:r>
              <a:rPr lang="en"/>
              <a:t>Contrast color</a:t>
            </a:r>
            <a:endParaRPr/>
          </a:p>
          <a:p>
            <a:pPr marL="457200" lvl="0" indent="-342900" algn="l" rtl="0">
              <a:spcBef>
                <a:spcPts val="1600"/>
              </a:spcBef>
              <a:spcAft>
                <a:spcPts val="1600"/>
              </a:spcAft>
              <a:buSzPts val="1800"/>
              <a:buChar char="●"/>
            </a:pPr>
            <a:r>
              <a:rPr lang="en"/>
              <a:t>Large text</a:t>
            </a:r>
            <a:endParaRPr/>
          </a:p>
        </p:txBody>
      </p:sp>
      <p:graphicFrame>
        <p:nvGraphicFramePr>
          <p:cNvPr id="1025" name="Google Shape;1025;p133" descr="Table underneath a bar chart that breaks down that data. It includes an example data set of the number of cookies eaten by a group of librarians. " title="Table Representing Chart"/>
          <p:cNvGraphicFramePr/>
          <p:nvPr/>
        </p:nvGraphicFramePr>
        <p:xfrm>
          <a:off x="6057526" y="383948"/>
          <a:ext cx="2206125" cy="1537050"/>
        </p:xfrm>
        <a:graphic>
          <a:graphicData uri="http://schemas.openxmlformats.org/drawingml/2006/table">
            <a:tbl>
              <a:tblPr firstRow="1" bandRow="1">
                <a:noFill/>
                <a:tableStyleId>{57D7C405-A337-4D8E-80D4-47C82C8A099B}</a:tableStyleId>
              </a:tblPr>
              <a:tblGrid>
                <a:gridCol w="796150">
                  <a:extLst>
                    <a:ext uri="{9D8B030D-6E8A-4147-A177-3AD203B41FA5}">
                      <a16:colId xmlns:a16="http://schemas.microsoft.com/office/drawing/2014/main" val="20000"/>
                    </a:ext>
                  </a:extLst>
                </a:gridCol>
                <a:gridCol w="1409975">
                  <a:extLst>
                    <a:ext uri="{9D8B030D-6E8A-4147-A177-3AD203B41FA5}">
                      <a16:colId xmlns:a16="http://schemas.microsoft.com/office/drawing/2014/main" val="20001"/>
                    </a:ext>
                  </a:extLst>
                </a:gridCol>
              </a:tblGrid>
              <a:tr h="396250">
                <a:tc>
                  <a:txBody>
                    <a:bodyPr/>
                    <a:lstStyle/>
                    <a:p>
                      <a:pPr marL="0" marR="0" lvl="0" indent="0" algn="l" rtl="0">
                        <a:spcBef>
                          <a:spcPts val="0"/>
                        </a:spcBef>
                        <a:spcAft>
                          <a:spcPts val="0"/>
                        </a:spcAft>
                        <a:buNone/>
                      </a:pPr>
                      <a:r>
                        <a:rPr lang="en" sz="1000" u="none" strike="noStrike" cap="none"/>
                        <a:t>Librarian</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000"/>
                        <a:t>Number of Cookies Eaten</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85200">
                <a:tc>
                  <a:txBody>
                    <a:bodyPr/>
                    <a:lstStyle/>
                    <a:p>
                      <a:pPr marL="0" marR="0" lvl="0" indent="0" algn="l" rtl="0">
                        <a:spcBef>
                          <a:spcPts val="0"/>
                        </a:spcBef>
                        <a:spcAft>
                          <a:spcPts val="0"/>
                        </a:spcAft>
                        <a:buNone/>
                      </a:pPr>
                      <a:r>
                        <a:rPr lang="en" sz="1000"/>
                        <a:t>Adam</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000"/>
                        <a:t>4</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5200">
                <a:tc>
                  <a:txBody>
                    <a:bodyPr/>
                    <a:lstStyle/>
                    <a:p>
                      <a:pPr marL="0" marR="0" lvl="0" indent="0" algn="l" rtl="0">
                        <a:spcBef>
                          <a:spcPts val="0"/>
                        </a:spcBef>
                        <a:spcAft>
                          <a:spcPts val="0"/>
                        </a:spcAft>
                        <a:buNone/>
                      </a:pPr>
                      <a:r>
                        <a:rPr lang="en" sz="1000"/>
                        <a:t>Matthew</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000"/>
                        <a:t>2</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5200">
                <a:tc>
                  <a:txBody>
                    <a:bodyPr/>
                    <a:lstStyle/>
                    <a:p>
                      <a:pPr marL="0" marR="0" lvl="0" indent="0" algn="l" rtl="0">
                        <a:spcBef>
                          <a:spcPts val="0"/>
                        </a:spcBef>
                        <a:spcAft>
                          <a:spcPts val="0"/>
                        </a:spcAft>
                        <a:buNone/>
                      </a:pPr>
                      <a:r>
                        <a:rPr lang="en" sz="1000"/>
                        <a:t>Tess</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000"/>
                        <a:t>5</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5200">
                <a:tc>
                  <a:txBody>
                    <a:bodyPr/>
                    <a:lstStyle/>
                    <a:p>
                      <a:pPr marL="0" marR="0" lvl="0" indent="0" algn="l" rtl="0">
                        <a:spcBef>
                          <a:spcPts val="0"/>
                        </a:spcBef>
                        <a:spcAft>
                          <a:spcPts val="0"/>
                        </a:spcAft>
                        <a:buNone/>
                      </a:pPr>
                      <a:r>
                        <a:rPr lang="en" sz="1000"/>
                        <a:t>Zara</a:t>
                      </a:r>
                      <a:endParaRPr sz="110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000" dirty="0"/>
                        <a:t>1</a:t>
                      </a:r>
                      <a:endParaRPr sz="1100" dirty="0"/>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026" name="Google Shape;1026;p133" descr="Clearer chart of number of cookies librarians ate today: Adam, 4; Matthew, 2; Tess, 5; Zara, 1 " title="Number of Cookies Librarians Ate Today bar chart"/>
          <p:cNvPicPr preferRelativeResize="0"/>
          <p:nvPr/>
        </p:nvPicPr>
        <p:blipFill>
          <a:blip r:embed="rId3">
            <a:alphaModFix/>
          </a:blip>
          <a:stretch>
            <a:fillRect/>
          </a:stretch>
        </p:blipFill>
        <p:spPr>
          <a:xfrm>
            <a:off x="5638500" y="2170700"/>
            <a:ext cx="3044175" cy="2378250"/>
          </a:xfrm>
          <a:prstGeom prst="rect">
            <a:avLst/>
          </a:prstGeom>
          <a:noFill/>
          <a:ln>
            <a:noFill/>
          </a:ln>
        </p:spPr>
      </p:pic>
      <p:sp>
        <p:nvSpPr>
          <p:cNvPr id="1027" name="Google Shape;1027;p133"/>
          <p:cNvSpPr txBox="1"/>
          <p:nvPr/>
        </p:nvSpPr>
        <p:spPr>
          <a:xfrm>
            <a:off x="3469625" y="4798639"/>
            <a:ext cx="5315100" cy="2307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None/>
            </a:pPr>
            <a:r>
              <a:rPr lang="en" u="sng">
                <a:solidFill>
                  <a:srgbClr val="094FAA"/>
                </a:solidFill>
                <a:hlinkClick r:id="rId4">
                  <a:extLst>
                    <a:ext uri="{A12FA001-AC4F-418D-AE19-62706E023703}">
                      <ahyp:hlinkClr xmlns:ahyp="http://schemas.microsoft.com/office/drawing/2018/hyperlinkcolor" val="tx"/>
                    </a:ext>
                  </a:extLst>
                </a:hlinkClick>
              </a:rPr>
              <a:t>Stephanie Evergreen, 508 Compliance &amp; Data Visualization</a:t>
            </a:r>
            <a:endParaRPr sz="900">
              <a:solidFill>
                <a:srgbClr val="094FA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3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3300"/>
              <a:buFont typeface="Calibri"/>
              <a:buNone/>
            </a:pPr>
            <a:r>
              <a:rPr lang="en"/>
              <a:t>Color Vision Deficiency</a:t>
            </a:r>
            <a:endParaRPr/>
          </a:p>
        </p:txBody>
      </p:sp>
      <p:sp>
        <p:nvSpPr>
          <p:cNvPr id="1033" name="Google Shape;1033;p134"/>
          <p:cNvSpPr txBox="1">
            <a:spLocks noGrp="1"/>
          </p:cNvSpPr>
          <p:nvPr>
            <p:ph type="body" idx="1"/>
          </p:nvPr>
        </p:nvSpPr>
        <p:spPr>
          <a:xfrm>
            <a:off x="311700" y="1152475"/>
            <a:ext cx="3999900" cy="141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100"/>
              <a:buNone/>
            </a:pPr>
            <a:r>
              <a:rPr lang="en" sz="1800"/>
              <a:t>Dual encoding (never just color)</a:t>
            </a:r>
            <a:endParaRPr sz="1800"/>
          </a:p>
          <a:p>
            <a:pPr marL="457200" lvl="0" indent="-317500" algn="l" rtl="0">
              <a:spcBef>
                <a:spcPts val="1600"/>
              </a:spcBef>
              <a:spcAft>
                <a:spcPts val="0"/>
              </a:spcAft>
              <a:buSzPts val="1400"/>
              <a:buChar char="●"/>
            </a:pPr>
            <a:r>
              <a:rPr lang="en"/>
              <a:t>Line color – also vary line type</a:t>
            </a:r>
            <a:endParaRPr/>
          </a:p>
          <a:p>
            <a:pPr marL="457200" lvl="0" indent="-317500" algn="l" rtl="0">
              <a:spcBef>
                <a:spcPts val="1600"/>
              </a:spcBef>
              <a:spcAft>
                <a:spcPts val="1600"/>
              </a:spcAft>
              <a:buSzPts val="1400"/>
              <a:buChar char="●"/>
            </a:pPr>
            <a:r>
              <a:rPr lang="en"/>
              <a:t>Point color – also vary point shape</a:t>
            </a:r>
            <a:endParaRPr/>
          </a:p>
        </p:txBody>
      </p:sp>
      <p:pic>
        <p:nvPicPr>
          <p:cNvPr id="1034" name="Google Shape;1034;p134" descr="Screenshot of a YouTube video sharing how to design for accessibility by making sure that lines in a line chart can be read both by color and point shape. " title="Screenshot of Line Charts with Different Point Shapes and Colors"/>
          <p:cNvPicPr preferRelativeResize="0"/>
          <p:nvPr/>
        </p:nvPicPr>
        <p:blipFill rotWithShape="1">
          <a:blip r:embed="rId3">
            <a:alphaModFix/>
          </a:blip>
          <a:srcRect l="5371" t="9930" r="4258" b="9930"/>
          <a:stretch/>
        </p:blipFill>
        <p:spPr>
          <a:xfrm>
            <a:off x="627459" y="2658100"/>
            <a:ext cx="3501389" cy="1940609"/>
          </a:xfrm>
          <a:prstGeom prst="rect">
            <a:avLst/>
          </a:prstGeom>
          <a:noFill/>
          <a:ln>
            <a:noFill/>
          </a:ln>
        </p:spPr>
      </p:pic>
      <p:sp>
        <p:nvSpPr>
          <p:cNvPr id="1035" name="Google Shape;1035;p134"/>
          <p:cNvSpPr/>
          <p:nvPr/>
        </p:nvSpPr>
        <p:spPr>
          <a:xfrm>
            <a:off x="768975" y="4620472"/>
            <a:ext cx="3356400" cy="4563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2400"/>
              </a:spcBef>
              <a:spcAft>
                <a:spcPts val="600"/>
              </a:spcAft>
              <a:buSzPts val="1100"/>
              <a:buNone/>
            </a:pPr>
            <a:r>
              <a:rPr lang="en" sz="1100" u="sng">
                <a:solidFill>
                  <a:srgbClr val="094FAA"/>
                </a:solidFill>
                <a:hlinkClick r:id="rId4">
                  <a:extLst>
                    <a:ext uri="{A12FA001-AC4F-418D-AE19-62706E023703}">
                      <ahyp:hlinkClr xmlns:ahyp="http://schemas.microsoft.com/office/drawing/2018/hyperlinkcolor" val="tx"/>
                    </a:ext>
                  </a:extLst>
                </a:hlinkClick>
              </a:rPr>
              <a:t>useR! 2020: Improving accessibility in data visualizations created by ggplot2 (C. Chai), poster</a:t>
            </a:r>
            <a:endParaRPr sz="1200">
              <a:solidFill>
                <a:srgbClr val="094FAA"/>
              </a:solidFill>
            </a:endParaRPr>
          </a:p>
        </p:txBody>
      </p:sp>
      <p:sp>
        <p:nvSpPr>
          <p:cNvPr id="1036" name="Google Shape;1036;p134"/>
          <p:cNvSpPr txBox="1">
            <a:spLocks noGrp="1"/>
          </p:cNvSpPr>
          <p:nvPr>
            <p:ph type="body" idx="2"/>
          </p:nvPr>
        </p:nvSpPr>
        <p:spPr>
          <a:xfrm>
            <a:off x="4832400" y="1152475"/>
            <a:ext cx="3999900" cy="115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100"/>
              <a:buFont typeface="Arial"/>
              <a:buNone/>
            </a:pPr>
            <a:r>
              <a:rPr lang="en" sz="1800"/>
              <a:t>Color palettes</a:t>
            </a:r>
            <a:endParaRPr sz="1800"/>
          </a:p>
          <a:p>
            <a:pPr marL="457200" lvl="0" indent="-317500" algn="l" rtl="0">
              <a:spcBef>
                <a:spcPts val="1600"/>
              </a:spcBef>
              <a:spcAft>
                <a:spcPts val="1600"/>
              </a:spcAft>
              <a:buClr>
                <a:schemeClr val="dk1"/>
              </a:buClr>
              <a:buSzPts val="1400"/>
              <a:buChar char="●"/>
            </a:pPr>
            <a:r>
              <a:rPr lang="en" u="sng">
                <a:solidFill>
                  <a:srgbClr val="094FAA"/>
                </a:solidFill>
                <a:hlinkClick r:id="rId5">
                  <a:extLst>
                    <a:ext uri="{A12FA001-AC4F-418D-AE19-62706E023703}">
                      <ahyp:hlinkClr xmlns:ahyp="http://schemas.microsoft.com/office/drawing/2018/hyperlinkcolor" val="tx"/>
                    </a:ext>
                  </a:extLst>
                </a:hlinkClick>
              </a:rPr>
              <a:t>colorspace package</a:t>
            </a:r>
            <a:endParaRPr>
              <a:solidFill>
                <a:srgbClr val="094FAA"/>
              </a:solidFill>
            </a:endParaRPr>
          </a:p>
        </p:txBody>
      </p:sp>
      <p:pic>
        <p:nvPicPr>
          <p:cNvPr id="1037" name="Google Shape;1037;p134" descr="Screenshot of a color palette showing how different types of color vision deficiency can make an impact on what the reader of a visualization sees. " title="Color Palettes"/>
          <p:cNvPicPr preferRelativeResize="0"/>
          <p:nvPr/>
        </p:nvPicPr>
        <p:blipFill rotWithShape="1">
          <a:blip r:embed="rId6">
            <a:alphaModFix/>
          </a:blip>
          <a:srcRect/>
          <a:stretch/>
        </p:blipFill>
        <p:spPr>
          <a:xfrm>
            <a:off x="4858346" y="2658100"/>
            <a:ext cx="3429000" cy="1914524"/>
          </a:xfrm>
          <a:prstGeom prst="rect">
            <a:avLst/>
          </a:prstGeom>
          <a:noFill/>
          <a:ln>
            <a:noFill/>
          </a:ln>
        </p:spPr>
      </p:pic>
      <p:sp>
        <p:nvSpPr>
          <p:cNvPr id="1038" name="Google Shape;1038;p134"/>
          <p:cNvSpPr/>
          <p:nvPr/>
        </p:nvSpPr>
        <p:spPr>
          <a:xfrm>
            <a:off x="5104025" y="4620472"/>
            <a:ext cx="3270300" cy="456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u="sng">
                <a:solidFill>
                  <a:srgbClr val="094FAA"/>
                </a:solidFill>
                <a:hlinkClick r:id="rId5">
                  <a:extLst>
                    <a:ext uri="{A12FA001-AC4F-418D-AE19-62706E023703}">
                      <ahyp:hlinkClr xmlns:ahyp="http://schemas.microsoft.com/office/drawing/2018/hyperlinkcolor" val="tx"/>
                    </a:ext>
                  </a:extLst>
                </a:hlinkClick>
              </a:rPr>
              <a:t>Toolbox for Manipulating and Assessing Colors and Palettes</a:t>
            </a:r>
            <a:endParaRPr sz="1100">
              <a:solidFill>
                <a:srgbClr val="094FAA"/>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1600"/>
              </a:spcAft>
              <a:buClr>
                <a:schemeClr val="dk1"/>
              </a:buClr>
              <a:buSzPts val="1800"/>
              <a:buFont typeface="Arial"/>
              <a:buNone/>
            </a:pPr>
            <a:r>
              <a:rPr lang="en" sz="2800"/>
              <a:t>Writing good alt text for visualizations</a:t>
            </a:r>
            <a:endParaRPr sz="2800"/>
          </a:p>
        </p:txBody>
      </p:sp>
      <p:pic>
        <p:nvPicPr>
          <p:cNvPr id="1044" name="Google Shape;1044;p135" descr="Template for how to write alt text for visualizations, including the chart type, the type of data, and why that data is included in the chart. Has a reminder to include the link to the data source in the text. " title="Alt Text for Visualizations"/>
          <p:cNvPicPr preferRelativeResize="0">
            <a:picLocks noGrp="1"/>
          </p:cNvPicPr>
          <p:nvPr>
            <p:ph type="body" idx="4294967295"/>
          </p:nvPr>
        </p:nvPicPr>
        <p:blipFill rotWithShape="1">
          <a:blip r:embed="rId3">
            <a:alphaModFix/>
          </a:blip>
          <a:srcRect/>
          <a:stretch/>
        </p:blipFill>
        <p:spPr>
          <a:xfrm>
            <a:off x="1833898" y="1703875"/>
            <a:ext cx="5781000" cy="2502900"/>
          </a:xfrm>
          <a:prstGeom prst="rect">
            <a:avLst/>
          </a:prstGeom>
          <a:noFill/>
          <a:ln>
            <a:noFill/>
          </a:ln>
        </p:spPr>
      </p:pic>
      <p:sp>
        <p:nvSpPr>
          <p:cNvPr id="1045" name="Google Shape;1045;p135"/>
          <p:cNvSpPr/>
          <p:nvPr/>
        </p:nvSpPr>
        <p:spPr>
          <a:xfrm>
            <a:off x="1681500" y="4186975"/>
            <a:ext cx="5781000" cy="650400"/>
          </a:xfrm>
          <a:prstGeom prst="rect">
            <a:avLst/>
          </a:prstGeom>
          <a:noFill/>
          <a:ln>
            <a:noFill/>
          </a:ln>
        </p:spPr>
        <p:txBody>
          <a:bodyPr spcFirstLastPara="1" wrap="square" lIns="68575" tIns="34275" rIns="68575" bIns="34275" anchor="t" anchorCtr="0">
            <a:noAutofit/>
          </a:bodyPr>
          <a:lstStyle/>
          <a:p>
            <a:pPr marL="685800" marR="0" lvl="2" indent="0" algn="l" rtl="0">
              <a:spcBef>
                <a:spcPts val="0"/>
              </a:spcBef>
              <a:spcAft>
                <a:spcPts val="0"/>
              </a:spcAft>
              <a:buNone/>
            </a:pPr>
            <a:r>
              <a:rPr lang="en"/>
              <a:t>Amy Cesal, Journal of the Data Visualization Society, “</a:t>
            </a:r>
            <a:r>
              <a:rPr lang="en" u="sng">
                <a:solidFill>
                  <a:srgbClr val="094FAA"/>
                </a:solidFill>
                <a:hlinkClick r:id="rId4">
                  <a:extLst>
                    <a:ext uri="{A12FA001-AC4F-418D-AE19-62706E023703}">
                      <ahyp:hlinkClr xmlns:ahyp="http://schemas.microsoft.com/office/drawing/2018/hyperlinkcolor" val="tx"/>
                    </a:ext>
                  </a:extLst>
                </a:hlinkClick>
              </a:rPr>
              <a:t>Writing Alt Text for Data Visualization</a:t>
            </a:r>
            <a:r>
              <a:rPr lang="en"/>
              <a:t>,” July 23, 2020</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6"/>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3300"/>
              <a:buFont typeface="Calibri"/>
              <a:buNone/>
            </a:pPr>
            <a:r>
              <a:rPr lang="en"/>
              <a:t>Converting graphics to sound, touch, text</a:t>
            </a:r>
            <a:endParaRPr/>
          </a:p>
        </p:txBody>
      </p:sp>
      <p:sp>
        <p:nvSpPr>
          <p:cNvPr id="1051" name="Google Shape;1051;p136"/>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p>
            <a:pPr marL="457200" lvl="0" indent="-342900" algn="l" rtl="0">
              <a:spcBef>
                <a:spcPts val="0"/>
              </a:spcBef>
              <a:spcAft>
                <a:spcPts val="0"/>
              </a:spcAft>
              <a:buSzPts val="1800"/>
              <a:buChar char="●"/>
            </a:pPr>
            <a:r>
              <a:rPr lang="en"/>
              <a:t>Sonification</a:t>
            </a:r>
            <a:endParaRPr/>
          </a:p>
          <a:p>
            <a:pPr marL="457200" lvl="0" indent="-342900" algn="l" rtl="0">
              <a:spcBef>
                <a:spcPts val="1600"/>
              </a:spcBef>
              <a:spcAft>
                <a:spcPts val="0"/>
              </a:spcAft>
              <a:buSzPts val="1800"/>
              <a:buChar char="●"/>
            </a:pPr>
            <a:r>
              <a:rPr lang="en"/>
              <a:t>Braille</a:t>
            </a:r>
            <a:endParaRPr/>
          </a:p>
          <a:p>
            <a:pPr marL="457200" lvl="0" indent="-342900" algn="l" rtl="0">
              <a:spcBef>
                <a:spcPts val="1600"/>
              </a:spcBef>
              <a:spcAft>
                <a:spcPts val="1600"/>
              </a:spcAft>
              <a:buSzPts val="1800"/>
              <a:buChar char="●"/>
            </a:pPr>
            <a:r>
              <a:rPr lang="en"/>
              <a:t>Physicalization</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a:t>Accessibility Resources</a:t>
            </a:r>
            <a:endParaRPr>
              <a:solidFill>
                <a:srgbClr val="80BFB7"/>
              </a:solidFill>
            </a:endParaRPr>
          </a:p>
        </p:txBody>
      </p:sp>
      <p:sp>
        <p:nvSpPr>
          <p:cNvPr id="1057" name="Google Shape;1057;p1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u="sng">
                <a:solidFill>
                  <a:srgbClr val="094FAA"/>
                </a:solidFill>
                <a:hlinkClick r:id="rId3">
                  <a:extLst>
                    <a:ext uri="{A12FA001-AC4F-418D-AE19-62706E023703}">
                      <ahyp:hlinkClr xmlns:ahyp="http://schemas.microsoft.com/office/drawing/2018/hyperlinkcolor" val="tx"/>
                    </a:ext>
                  </a:extLst>
                </a:hlinkClick>
              </a:rPr>
              <a:t>WCAG 2.0 Quick Reference</a:t>
            </a:r>
            <a:endParaRPr>
              <a:solidFill>
                <a:srgbClr val="094FAA"/>
              </a:solidFill>
            </a:endParaRPr>
          </a:p>
          <a:p>
            <a:pPr marL="457200" lvl="0" indent="-342900" algn="l" rtl="0">
              <a:spcBef>
                <a:spcPts val="1600"/>
              </a:spcBef>
              <a:spcAft>
                <a:spcPts val="0"/>
              </a:spcAft>
              <a:buClr>
                <a:schemeClr val="dk1"/>
              </a:buClr>
              <a:buSzPts val="1800"/>
              <a:buChar char="●"/>
            </a:pPr>
            <a:r>
              <a:rPr lang="en" u="sng">
                <a:solidFill>
                  <a:srgbClr val="094FAA"/>
                </a:solidFill>
                <a:hlinkClick r:id="rId4">
                  <a:extLst>
                    <a:ext uri="{A12FA001-AC4F-418D-AE19-62706E023703}">
                      <ahyp:hlinkClr xmlns:ahyp="http://schemas.microsoft.com/office/drawing/2018/hyperlinkcolor" val="tx"/>
                    </a:ext>
                  </a:extLst>
                </a:hlinkClick>
              </a:rPr>
              <a:t>WebAIM Color Contrast Checker </a:t>
            </a:r>
            <a:endParaRPr>
              <a:solidFill>
                <a:srgbClr val="094FAA"/>
              </a:solidFill>
            </a:endParaRPr>
          </a:p>
          <a:p>
            <a:pPr marL="457200" lvl="0" indent="-342900" algn="l" rtl="0">
              <a:spcBef>
                <a:spcPts val="1600"/>
              </a:spcBef>
              <a:spcAft>
                <a:spcPts val="0"/>
              </a:spcAft>
              <a:buClr>
                <a:schemeClr val="dk1"/>
              </a:buClr>
              <a:buSzPts val="1800"/>
              <a:buChar char="●"/>
            </a:pPr>
            <a:r>
              <a:rPr lang="en" u="sng">
                <a:solidFill>
                  <a:srgbClr val="094FAA"/>
                </a:solidFill>
                <a:hlinkClick r:id="rId5">
                  <a:extLst>
                    <a:ext uri="{A12FA001-AC4F-418D-AE19-62706E023703}">
                      <ahyp:hlinkClr xmlns:ahyp="http://schemas.microsoft.com/office/drawing/2018/hyperlinkcolor" val="tx"/>
                    </a:ext>
                  </a:extLst>
                </a:hlinkClick>
              </a:rPr>
              <a:t>Accessiblity in Excel</a:t>
            </a:r>
            <a:endParaRPr>
              <a:solidFill>
                <a:srgbClr val="094FAA"/>
              </a:solidFill>
            </a:endParaRPr>
          </a:p>
          <a:p>
            <a:pPr marL="457200" lvl="0" indent="-342900" algn="l" rtl="0">
              <a:spcBef>
                <a:spcPts val="1600"/>
              </a:spcBef>
              <a:spcAft>
                <a:spcPts val="0"/>
              </a:spcAft>
              <a:buClr>
                <a:schemeClr val="dk1"/>
              </a:buClr>
              <a:buSzPts val="1800"/>
              <a:buChar char="●"/>
            </a:pPr>
            <a:r>
              <a:rPr lang="en" u="sng">
                <a:solidFill>
                  <a:srgbClr val="094FAA"/>
                </a:solidFill>
                <a:hlinkClick r:id="rId6">
                  <a:extLst>
                    <a:ext uri="{A12FA001-AC4F-418D-AE19-62706E023703}">
                      <ahyp:hlinkClr xmlns:ahyp="http://schemas.microsoft.com/office/drawing/2018/hyperlinkcolor" val="tx"/>
                    </a:ext>
                  </a:extLst>
                </a:hlinkClick>
              </a:rPr>
              <a:t>Authoring for Accessiblity – Tableau</a:t>
            </a:r>
            <a:endParaRPr>
              <a:solidFill>
                <a:srgbClr val="094FAA"/>
              </a:solidFill>
            </a:endParaRPr>
          </a:p>
          <a:p>
            <a:pPr marL="457200" lvl="0" indent="-342900" algn="l" rtl="0">
              <a:spcBef>
                <a:spcPts val="1600"/>
              </a:spcBef>
              <a:spcAft>
                <a:spcPts val="0"/>
              </a:spcAft>
              <a:buClr>
                <a:schemeClr val="dk1"/>
              </a:buClr>
              <a:buSzPts val="1800"/>
              <a:buChar char="●"/>
            </a:pPr>
            <a:r>
              <a:rPr lang="en" u="sng">
                <a:solidFill>
                  <a:srgbClr val="094FAA"/>
                </a:solidFill>
                <a:hlinkClick r:id="rId7">
                  <a:extLst>
                    <a:ext uri="{A12FA001-AC4F-418D-AE19-62706E023703}">
                      <ahyp:hlinkClr xmlns:ahyp="http://schemas.microsoft.com/office/drawing/2018/hyperlinkcolor" val="tx"/>
                    </a:ext>
                  </a:extLst>
                </a:hlinkClick>
              </a:rPr>
              <a:t>Color Brewer</a:t>
            </a:r>
            <a:endParaRPr>
              <a:solidFill>
                <a:srgbClr val="094FAA"/>
              </a:solidFill>
            </a:endParaRPr>
          </a:p>
          <a:p>
            <a:pPr marL="457200" lvl="0" indent="-342900" algn="l" rtl="0">
              <a:spcBef>
                <a:spcPts val="1600"/>
              </a:spcBef>
              <a:spcAft>
                <a:spcPts val="0"/>
              </a:spcAft>
              <a:buClr>
                <a:schemeClr val="dk1"/>
              </a:buClr>
              <a:buSzPts val="1800"/>
              <a:buChar char="●"/>
            </a:pPr>
            <a:r>
              <a:rPr lang="en">
                <a:solidFill>
                  <a:srgbClr val="094FAA"/>
                </a:solidFill>
              </a:rPr>
              <a:t>(R) Check with </a:t>
            </a:r>
            <a:r>
              <a:rPr lang="en" u="sng">
                <a:solidFill>
                  <a:srgbClr val="094FAA"/>
                </a:solidFill>
                <a:hlinkClick r:id="rId8">
                  <a:extLst>
                    <a:ext uri="{A12FA001-AC4F-418D-AE19-62706E023703}">
                      <ahyp:hlinkClr xmlns:ahyp="http://schemas.microsoft.com/office/drawing/2018/hyperlinkcolor" val="tx"/>
                    </a:ext>
                  </a:extLst>
                </a:hlinkClick>
              </a:rPr>
              <a:t>savonliquide package</a:t>
            </a:r>
            <a:endParaRPr>
              <a:solidFill>
                <a:srgbClr val="094FAA"/>
              </a:solidFill>
            </a:endParaRPr>
          </a:p>
          <a:p>
            <a:pPr marL="457200" lvl="0" indent="-342900" algn="l" rtl="0">
              <a:spcBef>
                <a:spcPts val="1600"/>
              </a:spcBef>
              <a:spcAft>
                <a:spcPts val="1600"/>
              </a:spcAft>
              <a:buClr>
                <a:schemeClr val="dk1"/>
              </a:buClr>
              <a:buSzPts val="1800"/>
              <a:buChar char="●"/>
            </a:pPr>
            <a:r>
              <a:rPr lang="en" u="sng">
                <a:solidFill>
                  <a:srgbClr val="094FAA"/>
                </a:solidFill>
                <a:hlinkClick r:id="rId9">
                  <a:extLst>
                    <a:ext uri="{A12FA001-AC4F-418D-AE19-62706E023703}">
                      <ahyp:hlinkClr xmlns:ahyp="http://schemas.microsoft.com/office/drawing/2018/hyperlinkcolor" val="tx"/>
                    </a:ext>
                  </a:extLst>
                </a:hlinkClick>
              </a:rPr>
              <a:t>Highlights from the DVS accessibility fireside chat</a:t>
            </a:r>
            <a:r>
              <a:rPr lang="en">
                <a:solidFill>
                  <a:srgbClr val="094FAA"/>
                </a:solidFill>
              </a:rPr>
              <a:t>    </a:t>
            </a:r>
            <a:endParaRPr>
              <a:solidFill>
                <a:srgbClr val="094FAA"/>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61"/>
        <p:cNvGrpSpPr/>
        <p:nvPr/>
      </p:nvGrpSpPr>
      <p:grpSpPr>
        <a:xfrm>
          <a:off x="0" y="0"/>
          <a:ext cx="0" cy="0"/>
          <a:chOff x="0" y="0"/>
          <a:chExt cx="0" cy="0"/>
        </a:xfrm>
      </p:grpSpPr>
      <p:sp>
        <p:nvSpPr>
          <p:cNvPr id="1062" name="Google Shape;1062;p1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Designing for reproducibility from the beginning</a:t>
            </a:r>
            <a:endParaRPr i="1"/>
          </a:p>
        </p:txBody>
      </p:sp>
      <p:sp>
        <p:nvSpPr>
          <p:cNvPr id="1063" name="Google Shape;1063;p138">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64" name="Google Shape;1064;p138"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1065" name="Google Shape;1065;p138"/>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1066" name="Google Shape;1066;p138"/>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1067" name="Google Shape;1067;p138"/>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1068" name="Google Shape;1068;p138"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3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ct val="117857"/>
              <a:buFont typeface="Calibri"/>
              <a:buNone/>
            </a:pPr>
            <a:r>
              <a:rPr lang="en"/>
              <a:t>Why create reproducible visualizations?</a:t>
            </a:r>
            <a:endParaRPr/>
          </a:p>
        </p:txBody>
      </p:sp>
      <p:sp>
        <p:nvSpPr>
          <p:cNvPr id="1074" name="Google Shape;1074;p139"/>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p>
            <a:pPr marL="457200" lvl="0" indent="-342900" algn="l" rtl="0">
              <a:spcBef>
                <a:spcPts val="0"/>
              </a:spcBef>
              <a:spcAft>
                <a:spcPts val="0"/>
              </a:spcAft>
              <a:buSzPts val="1800"/>
              <a:buChar char="●"/>
            </a:pPr>
            <a:r>
              <a:rPr lang="en"/>
              <a:t>Transparency of sources, analysis process, design choices</a:t>
            </a:r>
            <a:endParaRPr/>
          </a:p>
          <a:p>
            <a:pPr marL="457200" lvl="0" indent="-342900" algn="l" rtl="0">
              <a:spcBef>
                <a:spcPts val="1600"/>
              </a:spcBef>
              <a:spcAft>
                <a:spcPts val="0"/>
              </a:spcAft>
              <a:buSzPts val="1800"/>
              <a:buChar char="●"/>
            </a:pPr>
            <a:r>
              <a:rPr lang="en"/>
              <a:t>Easy to recreate previous figures</a:t>
            </a:r>
            <a:endParaRPr/>
          </a:p>
          <a:p>
            <a:pPr marL="457200" lvl="0" indent="-342900" algn="l" rtl="0">
              <a:spcBef>
                <a:spcPts val="1600"/>
              </a:spcBef>
              <a:spcAft>
                <a:spcPts val="0"/>
              </a:spcAft>
              <a:buSzPts val="1800"/>
              <a:buChar char="●"/>
            </a:pPr>
            <a:r>
              <a:rPr lang="en"/>
              <a:t>Easy to create multiple figures that have a similar style</a:t>
            </a:r>
            <a:endParaRPr/>
          </a:p>
          <a:p>
            <a:pPr marL="457200" lvl="0" indent="-342900" algn="l" rtl="0">
              <a:spcBef>
                <a:spcPts val="1600"/>
              </a:spcBef>
              <a:spcAft>
                <a:spcPts val="1600"/>
              </a:spcAft>
              <a:buSzPts val="1800"/>
              <a:buChar char="●"/>
            </a:pPr>
            <a:r>
              <a:rPr lang="en"/>
              <a:t>… but often much harder to customize, add design elements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should I visualize my data?</a:t>
            </a:r>
            <a:endParaRPr/>
          </a:p>
        </p:txBody>
      </p:sp>
      <p:sp>
        <p:nvSpPr>
          <p:cNvPr id="195" name="Google Shape;195;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Char char="●"/>
            </a:pPr>
            <a:r>
              <a:rPr lang="en"/>
              <a:t>Help analyze large quantities of data</a:t>
            </a:r>
            <a:endParaRPr/>
          </a:p>
          <a:p>
            <a:pPr marL="457200" lvl="0" indent="0" algn="l" rtl="0">
              <a:lnSpc>
                <a:spcPct val="90000"/>
              </a:lnSpc>
              <a:spcBef>
                <a:spcPts val="0"/>
              </a:spcBef>
              <a:spcAft>
                <a:spcPts val="0"/>
              </a:spcAft>
              <a:buNone/>
            </a:pPr>
            <a:endParaRPr/>
          </a:p>
          <a:p>
            <a:pPr marL="457200" lvl="0" indent="-342900" algn="l" rtl="0">
              <a:lnSpc>
                <a:spcPct val="90000"/>
              </a:lnSpc>
              <a:spcBef>
                <a:spcPts val="1050"/>
              </a:spcBef>
              <a:spcAft>
                <a:spcPts val="0"/>
              </a:spcAft>
              <a:buSzPts val="1800"/>
              <a:buChar char="●"/>
            </a:pPr>
            <a:r>
              <a:rPr lang="en"/>
              <a:t>Can embed in papers or articles to help explain your research</a:t>
            </a:r>
            <a:endParaRPr/>
          </a:p>
          <a:p>
            <a:pPr marL="457200" lvl="0" indent="0" algn="l" rtl="0">
              <a:lnSpc>
                <a:spcPct val="90000"/>
              </a:lnSpc>
              <a:spcBef>
                <a:spcPts val="1050"/>
              </a:spcBef>
              <a:spcAft>
                <a:spcPts val="0"/>
              </a:spcAft>
              <a:buNone/>
            </a:pPr>
            <a:endParaRPr/>
          </a:p>
          <a:p>
            <a:pPr marL="457200" lvl="0" indent="-342900" algn="l" rtl="0">
              <a:lnSpc>
                <a:spcPct val="90000"/>
              </a:lnSpc>
              <a:spcBef>
                <a:spcPts val="1050"/>
              </a:spcBef>
              <a:spcAft>
                <a:spcPts val="0"/>
              </a:spcAft>
              <a:buSzPts val="1800"/>
              <a:buChar char="●"/>
            </a:pPr>
            <a:r>
              <a:rPr lang="en"/>
              <a:t>Use as a medium to deliver a message/narrative/story</a:t>
            </a:r>
            <a:endParaRPr/>
          </a:p>
          <a:p>
            <a:pPr marL="457200" lvl="0" indent="0" algn="l" rtl="0">
              <a:lnSpc>
                <a:spcPct val="90000"/>
              </a:lnSpc>
              <a:spcBef>
                <a:spcPts val="1050"/>
              </a:spcBef>
              <a:spcAft>
                <a:spcPts val="0"/>
              </a:spcAft>
              <a:buNone/>
            </a:pPr>
            <a:endParaRPr/>
          </a:p>
          <a:p>
            <a:pPr marL="457200" lvl="0" indent="-342900" algn="l" rtl="0">
              <a:lnSpc>
                <a:spcPct val="90000"/>
              </a:lnSpc>
              <a:spcBef>
                <a:spcPts val="1050"/>
              </a:spcBef>
              <a:spcAft>
                <a:spcPts val="0"/>
              </a:spcAft>
              <a:buSzPts val="1800"/>
              <a:buChar char="●"/>
            </a:pPr>
            <a:r>
              <a:rPr lang="en"/>
              <a:t>Data-driven support for research, funding applications, etc.</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Checklist for reproducible visualization</a:t>
            </a:r>
            <a:endParaRPr/>
          </a:p>
        </p:txBody>
      </p:sp>
      <p:sp>
        <p:nvSpPr>
          <p:cNvPr id="1080" name="Google Shape;1080;p1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Organize your project</a:t>
            </a:r>
            <a:endParaRPr/>
          </a:p>
          <a:p>
            <a:pPr marL="457200" lvl="0" indent="-342900" algn="l" rtl="0">
              <a:spcBef>
                <a:spcPts val="1600"/>
              </a:spcBef>
              <a:spcAft>
                <a:spcPts val="0"/>
              </a:spcAft>
              <a:buSzPts val="1800"/>
              <a:buChar char="●"/>
            </a:pPr>
            <a:r>
              <a:rPr lang="en"/>
              <a:t>Document your data sources</a:t>
            </a:r>
            <a:endParaRPr/>
          </a:p>
          <a:p>
            <a:pPr marL="457200" lvl="0" indent="-342900" algn="l" rtl="0">
              <a:spcBef>
                <a:spcPts val="1600"/>
              </a:spcBef>
              <a:spcAft>
                <a:spcPts val="0"/>
              </a:spcAft>
              <a:buSzPts val="1800"/>
              <a:buChar char="●"/>
            </a:pPr>
            <a:r>
              <a:rPr lang="en"/>
              <a:t>Use scripts to analyze and visualize data</a:t>
            </a:r>
            <a:endParaRPr/>
          </a:p>
          <a:p>
            <a:pPr marL="457200" lvl="0" indent="-342900" algn="l" rtl="0">
              <a:spcBef>
                <a:spcPts val="1600"/>
              </a:spcBef>
              <a:spcAft>
                <a:spcPts val="0"/>
              </a:spcAft>
              <a:buSzPts val="1800"/>
              <a:buChar char="●"/>
            </a:pPr>
            <a:r>
              <a:rPr lang="en"/>
              <a:t>Thoroughly document any manual steps</a:t>
            </a:r>
            <a:endParaRPr/>
          </a:p>
          <a:p>
            <a:pPr marL="457200" lvl="0" indent="-342900" algn="l" rtl="0">
              <a:spcBef>
                <a:spcPts val="1600"/>
              </a:spcBef>
              <a:spcAft>
                <a:spcPts val="0"/>
              </a:spcAft>
              <a:buSzPts val="1800"/>
              <a:buChar char="●"/>
            </a:pPr>
            <a:r>
              <a:rPr lang="en"/>
              <a:t>Save outputs in archival quality, open formats</a:t>
            </a:r>
            <a:endParaRPr/>
          </a:p>
          <a:p>
            <a:pPr marL="457200" lvl="0" indent="-342900" algn="l" rtl="0">
              <a:spcBef>
                <a:spcPts val="1600"/>
              </a:spcBef>
              <a:spcAft>
                <a:spcPts val="1600"/>
              </a:spcAft>
              <a:buSzPts val="1800"/>
              <a:buChar char="●"/>
            </a:pPr>
            <a:r>
              <a:rPr lang="en"/>
              <a:t>Share everything publicly</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Organize your project</a:t>
            </a:r>
            <a:endParaRPr/>
          </a:p>
        </p:txBody>
      </p:sp>
      <p:sp>
        <p:nvSpPr>
          <p:cNvPr id="1086" name="Google Shape;1086;p141"/>
          <p:cNvSpPr txBox="1">
            <a:spLocks noGrp="1"/>
          </p:cNvSpPr>
          <p:nvPr>
            <p:ph type="body" idx="1"/>
          </p:nvPr>
        </p:nvSpPr>
        <p:spPr>
          <a:xfrm>
            <a:off x="311700" y="1152475"/>
            <a:ext cx="3850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u="sng">
                <a:solidFill>
                  <a:srgbClr val="094FAA"/>
                </a:solidFill>
                <a:hlinkClick r:id="rId3">
                  <a:extLst>
                    <a:ext uri="{A12FA001-AC4F-418D-AE19-62706E023703}">
                      <ahyp:hlinkClr xmlns:ahyp="http://schemas.microsoft.com/office/drawing/2018/hyperlinkcolor" val="tx"/>
                    </a:ext>
                  </a:extLst>
                </a:hlinkClick>
              </a:rPr>
              <a:t>TIER Protocol</a:t>
            </a:r>
            <a:r>
              <a:rPr lang="en"/>
              <a:t> for project structure, workflow</a:t>
            </a:r>
            <a:endParaRPr/>
          </a:p>
          <a:p>
            <a:pPr marL="457200" lvl="0" indent="-342900" algn="l" rtl="0">
              <a:spcBef>
                <a:spcPts val="1600"/>
              </a:spcBef>
              <a:spcAft>
                <a:spcPts val="1600"/>
              </a:spcAft>
              <a:buSzPts val="1800"/>
              <a:buChar char="●"/>
            </a:pPr>
            <a:r>
              <a:rPr lang="en" u="sng">
                <a:solidFill>
                  <a:srgbClr val="094FAA"/>
                </a:solidFill>
                <a:hlinkClick r:id="rId4">
                  <a:extLst>
                    <a:ext uri="{A12FA001-AC4F-418D-AE19-62706E023703}">
                      <ahyp:hlinkClr xmlns:ahyp="http://schemas.microsoft.com/office/drawing/2018/hyperlinkcolor" val="tx"/>
                    </a:ext>
                  </a:extLst>
                </a:hlinkClick>
              </a:rPr>
              <a:t>Organization best practices</a:t>
            </a:r>
            <a:r>
              <a:rPr lang="en">
                <a:solidFill>
                  <a:srgbClr val="094FAA"/>
                </a:solidFill>
              </a:rPr>
              <a:t> </a:t>
            </a:r>
            <a:r>
              <a:rPr lang="en"/>
              <a:t>(e.g., file naming conventions)</a:t>
            </a:r>
            <a:endParaRPr/>
          </a:p>
        </p:txBody>
      </p:sp>
      <p:pic>
        <p:nvPicPr>
          <p:cNvPr id="1087" name="Google Shape;1087;p141" descr="Screenshot of a readme file to demonstrate data project organization best practices" title="Readme Screenshot"/>
          <p:cNvPicPr preferRelativeResize="0"/>
          <p:nvPr/>
        </p:nvPicPr>
        <p:blipFill rotWithShape="1">
          <a:blip r:embed="rId5">
            <a:alphaModFix/>
          </a:blip>
          <a:srcRect/>
          <a:stretch/>
        </p:blipFill>
        <p:spPr>
          <a:xfrm>
            <a:off x="4684953" y="1353982"/>
            <a:ext cx="3238677" cy="2557220"/>
          </a:xfrm>
          <a:prstGeom prst="rect">
            <a:avLst/>
          </a:prstGeom>
          <a:noFill/>
          <a:ln w="9525" cap="flat" cmpd="sng">
            <a:solidFill>
              <a:schemeClr val="lt2"/>
            </a:solidFill>
            <a:prstDash val="solid"/>
            <a:round/>
            <a:headEnd type="none" w="sm" len="sm"/>
            <a:tailEnd type="none" w="sm" len="sm"/>
          </a:ln>
        </p:spPr>
      </p:pic>
      <p:pic>
        <p:nvPicPr>
          <p:cNvPr id="1088" name="Google Shape;1088;p141" descr="Screenshot of a line chart created in Excel used as an example to show best practices in project organization" title="Excel Chart Screenshot"/>
          <p:cNvPicPr preferRelativeResize="0"/>
          <p:nvPr/>
        </p:nvPicPr>
        <p:blipFill rotWithShape="1">
          <a:blip r:embed="rId6">
            <a:alphaModFix/>
          </a:blip>
          <a:srcRect l="13795" t="26893" r="34085" b="12767"/>
          <a:stretch/>
        </p:blipFill>
        <p:spPr>
          <a:xfrm>
            <a:off x="5560320" y="2307128"/>
            <a:ext cx="3234967" cy="2340747"/>
          </a:xfrm>
          <a:prstGeom prst="rect">
            <a:avLst/>
          </a:prstGeom>
          <a:noFill/>
          <a:ln w="9525" cap="flat" cmpd="sng">
            <a:solidFill>
              <a:schemeClr val="lt2"/>
            </a:solidFill>
            <a:prstDash val="solid"/>
            <a:round/>
            <a:headEnd type="none" w="sm" len="sm"/>
            <a:tailEnd type="none" w="sm" len="sm"/>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Document your data sources</a:t>
            </a:r>
            <a:endParaRPr/>
          </a:p>
        </p:txBody>
      </p:sp>
      <p:sp>
        <p:nvSpPr>
          <p:cNvPr id="1094" name="Google Shape;1094;p1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u="sng">
                <a:solidFill>
                  <a:srgbClr val="094FAA"/>
                </a:solidFill>
                <a:hlinkClick r:id="rId3">
                  <a:extLst>
                    <a:ext uri="{A12FA001-AC4F-418D-AE19-62706E023703}">
                      <ahyp:hlinkClr xmlns:ahyp="http://schemas.microsoft.com/office/drawing/2018/hyperlinkcolor" val="tx"/>
                    </a:ext>
                  </a:extLst>
                </a:hlinkClick>
              </a:rPr>
              <a:t>Data citation</a:t>
            </a:r>
            <a:endParaRPr>
              <a:solidFill>
                <a:srgbClr val="094FAA"/>
              </a:solidFill>
            </a:endParaRPr>
          </a:p>
          <a:p>
            <a:pPr marL="914400" lvl="1" indent="-317500" algn="l" rtl="0">
              <a:spcBef>
                <a:spcPts val="1600"/>
              </a:spcBef>
              <a:spcAft>
                <a:spcPts val="0"/>
              </a:spcAft>
              <a:buClr>
                <a:schemeClr val="dk1"/>
              </a:buClr>
              <a:buSzPts val="1400"/>
              <a:buChar char="○"/>
            </a:pPr>
            <a:r>
              <a:rPr lang="en"/>
              <a:t>Make sure to include persistent unique identifier (e.g., DOI)</a:t>
            </a:r>
            <a:endParaRPr/>
          </a:p>
          <a:p>
            <a:pPr marL="457200" lvl="0" indent="-342900" algn="l" rtl="0">
              <a:spcBef>
                <a:spcPts val="1600"/>
              </a:spcBef>
              <a:spcAft>
                <a:spcPts val="0"/>
              </a:spcAft>
              <a:buClr>
                <a:schemeClr val="dk1"/>
              </a:buClr>
              <a:buSzPts val="1800"/>
              <a:buChar char="●"/>
            </a:pPr>
            <a:r>
              <a:rPr lang="en" u="sng">
                <a:solidFill>
                  <a:srgbClr val="094FAA"/>
                </a:solidFill>
                <a:hlinkClick r:id="rId4">
                  <a:extLst>
                    <a:ext uri="{A12FA001-AC4F-418D-AE19-62706E023703}">
                      <ahyp:hlinkClr xmlns:ahyp="http://schemas.microsoft.com/office/drawing/2018/hyperlinkcolor" val="tx"/>
                    </a:ext>
                  </a:extLst>
                </a:hlinkClick>
              </a:rPr>
              <a:t>Data documentation</a:t>
            </a:r>
            <a:endParaRPr>
              <a:solidFill>
                <a:srgbClr val="094FAA"/>
              </a:solidFill>
            </a:endParaRPr>
          </a:p>
          <a:p>
            <a:pPr marL="914400" lvl="1" indent="-317500" algn="l" rtl="0">
              <a:spcBef>
                <a:spcPts val="1600"/>
              </a:spcBef>
              <a:spcAft>
                <a:spcPts val="0"/>
              </a:spcAft>
              <a:buClr>
                <a:schemeClr val="dk1"/>
              </a:buClr>
              <a:buSzPts val="1400"/>
              <a:buChar char="○"/>
            </a:pPr>
            <a:r>
              <a:rPr lang="en" u="sng">
                <a:solidFill>
                  <a:srgbClr val="094FAA"/>
                </a:solidFill>
                <a:hlinkClick r:id="rId5">
                  <a:extLst>
                    <a:ext uri="{A12FA001-AC4F-418D-AE19-62706E023703}">
                      <ahyp:hlinkClr xmlns:ahyp="http://schemas.microsoft.com/office/drawing/2018/hyperlinkcolor" val="tx"/>
                    </a:ext>
                  </a:extLst>
                </a:hlinkClick>
              </a:rPr>
              <a:t>Types of data documentation</a:t>
            </a:r>
            <a:endParaRPr>
              <a:solidFill>
                <a:srgbClr val="094FAA"/>
              </a:solidFill>
            </a:endParaRPr>
          </a:p>
          <a:p>
            <a:pPr marL="914400" lvl="1" indent="-317500" algn="l" rtl="0">
              <a:spcBef>
                <a:spcPts val="1600"/>
              </a:spcBef>
              <a:spcAft>
                <a:spcPts val="0"/>
              </a:spcAft>
              <a:buClr>
                <a:schemeClr val="dk1"/>
              </a:buClr>
              <a:buSzPts val="1400"/>
              <a:buChar char="○"/>
            </a:pPr>
            <a:r>
              <a:rPr lang="en" u="sng">
                <a:solidFill>
                  <a:srgbClr val="094FAA"/>
                </a:solidFill>
                <a:hlinkClick r:id="rId6">
                  <a:extLst>
                    <a:ext uri="{A12FA001-AC4F-418D-AE19-62706E023703}">
                      <ahyp:hlinkClr xmlns:ahyp="http://schemas.microsoft.com/office/drawing/2018/hyperlinkcolor" val="tx"/>
                    </a:ext>
                  </a:extLst>
                </a:hlinkClick>
              </a:rPr>
              <a:t>Best practices for data documentation</a:t>
            </a:r>
            <a:endParaRPr>
              <a:solidFill>
                <a:srgbClr val="094FAA"/>
              </a:solidFill>
            </a:endParaRPr>
          </a:p>
          <a:p>
            <a:pPr marL="914400" lvl="1" indent="-317500" algn="l" rtl="0">
              <a:spcBef>
                <a:spcPts val="1600"/>
              </a:spcBef>
              <a:spcAft>
                <a:spcPts val="1600"/>
              </a:spcAft>
              <a:buClr>
                <a:schemeClr val="dk1"/>
              </a:buClr>
              <a:buSzPts val="1400"/>
              <a:buChar char="○"/>
            </a:pPr>
            <a:r>
              <a:rPr lang="en" u="sng">
                <a:solidFill>
                  <a:srgbClr val="094FAA"/>
                </a:solidFill>
                <a:hlinkClick r:id="rId7">
                  <a:extLst>
                    <a:ext uri="{A12FA001-AC4F-418D-AE19-62706E023703}">
                      <ahyp:hlinkClr xmlns:ahyp="http://schemas.microsoft.com/office/drawing/2018/hyperlinkcolor" val="tx"/>
                    </a:ext>
                  </a:extLst>
                </a:hlinkClick>
              </a:rPr>
              <a:t>README</a:t>
            </a:r>
            <a:r>
              <a:rPr lang="en"/>
              <a:t> vs. </a:t>
            </a:r>
            <a:r>
              <a:rPr lang="en" u="sng">
                <a:solidFill>
                  <a:srgbClr val="094FAA"/>
                </a:solidFill>
                <a:hlinkClick r:id="rId8">
                  <a:extLst>
                    <a:ext uri="{A12FA001-AC4F-418D-AE19-62706E023703}">
                      <ahyp:hlinkClr xmlns:ahyp="http://schemas.microsoft.com/office/drawing/2018/hyperlinkcolor" val="tx"/>
                    </a:ext>
                  </a:extLst>
                </a:hlinkClick>
              </a:rPr>
              <a:t>Codebook</a:t>
            </a:r>
            <a:endParaRPr>
              <a:solidFill>
                <a:srgbClr val="094FAA"/>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scripts to analyze and visualize data</a:t>
            </a:r>
            <a:endParaRPr/>
          </a:p>
        </p:txBody>
      </p:sp>
      <p:sp>
        <p:nvSpPr>
          <p:cNvPr id="1100" name="Google Shape;1100;p143"/>
          <p:cNvSpPr txBox="1">
            <a:spLocks noGrp="1"/>
          </p:cNvSpPr>
          <p:nvPr>
            <p:ph type="body" idx="1"/>
          </p:nvPr>
        </p:nvSpPr>
        <p:spPr>
          <a:xfrm>
            <a:off x="311700" y="1152475"/>
            <a:ext cx="4689900" cy="367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Wherever possible, use a scripting language for all analysis and visualization steps so they can be re-run in their entirety</a:t>
            </a:r>
            <a:endParaRPr/>
          </a:p>
          <a:p>
            <a:pPr marL="457200" lvl="0" indent="-342900" algn="l" rtl="0">
              <a:spcBef>
                <a:spcPts val="1600"/>
              </a:spcBef>
              <a:spcAft>
                <a:spcPts val="0"/>
              </a:spcAft>
              <a:buSzPts val="1800"/>
              <a:buChar char="●"/>
            </a:pPr>
            <a:r>
              <a:rPr lang="en"/>
              <a:t>Always keep your raw data in its original form and save any processed data in new files, using open file formats</a:t>
            </a:r>
            <a:endParaRPr/>
          </a:p>
          <a:p>
            <a:pPr marL="457200" lvl="0" indent="-342900" algn="l" rtl="0">
              <a:spcBef>
                <a:spcPts val="1600"/>
              </a:spcBef>
              <a:spcAft>
                <a:spcPts val="1600"/>
              </a:spcAft>
              <a:buSzPts val="1800"/>
              <a:buChar char="●"/>
            </a:pPr>
            <a:r>
              <a:rPr lang="en"/>
              <a:t>Continually document all scripts, including tool and package version info</a:t>
            </a:r>
            <a:endParaRPr/>
          </a:p>
        </p:txBody>
      </p:sp>
      <p:pic>
        <p:nvPicPr>
          <p:cNvPr id="1101" name="Google Shape;1101;p143" descr="Screenshot of code used to analyze and visualize data as an example of using scripting language" title="Script Screenshot"/>
          <p:cNvPicPr preferRelativeResize="0"/>
          <p:nvPr/>
        </p:nvPicPr>
        <p:blipFill rotWithShape="1">
          <a:blip r:embed="rId3">
            <a:alphaModFix/>
          </a:blip>
          <a:srcRect l="2566" t="2381" r="11323" b="13173"/>
          <a:stretch/>
        </p:blipFill>
        <p:spPr>
          <a:xfrm>
            <a:off x="4807216" y="1460946"/>
            <a:ext cx="4248468" cy="2603903"/>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4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3300"/>
              <a:buFont typeface="Calibri"/>
              <a:buNone/>
            </a:pPr>
            <a:r>
              <a:rPr lang="en"/>
              <a:t>Sample tools that use scripting</a:t>
            </a:r>
            <a:endParaRPr/>
          </a:p>
        </p:txBody>
      </p:sp>
      <p:pic>
        <p:nvPicPr>
          <p:cNvPr id="1107" name="Google Shape;1107;p144" descr="Screenshot of example charts that can be created using Python" title="Python Charts"/>
          <p:cNvPicPr preferRelativeResize="0"/>
          <p:nvPr/>
        </p:nvPicPr>
        <p:blipFill rotWithShape="1">
          <a:blip r:embed="rId3">
            <a:alphaModFix/>
          </a:blip>
          <a:srcRect/>
          <a:stretch/>
        </p:blipFill>
        <p:spPr>
          <a:xfrm>
            <a:off x="1719996" y="1293099"/>
            <a:ext cx="2205770" cy="1256620"/>
          </a:xfrm>
          <a:prstGeom prst="rect">
            <a:avLst/>
          </a:prstGeom>
          <a:noFill/>
          <a:ln>
            <a:noFill/>
          </a:ln>
        </p:spPr>
      </p:pic>
      <p:sp>
        <p:nvSpPr>
          <p:cNvPr id="1108" name="Google Shape;1108;p144"/>
          <p:cNvSpPr txBox="1"/>
          <p:nvPr/>
        </p:nvSpPr>
        <p:spPr>
          <a:xfrm>
            <a:off x="1678329" y="2524243"/>
            <a:ext cx="1930720"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Python (fully open)</a:t>
            </a:r>
            <a:endParaRPr sz="1100"/>
          </a:p>
        </p:txBody>
      </p:sp>
      <p:pic>
        <p:nvPicPr>
          <p:cNvPr id="1109" name="Google Shape;1109;p144" descr="Screenshot of example charts that can be created using JMP Pro" title="JMP Pro Charts"/>
          <p:cNvPicPr preferRelativeResize="0"/>
          <p:nvPr/>
        </p:nvPicPr>
        <p:blipFill rotWithShape="1">
          <a:blip r:embed="rId4">
            <a:alphaModFix/>
          </a:blip>
          <a:srcRect/>
          <a:stretch/>
        </p:blipFill>
        <p:spPr>
          <a:xfrm>
            <a:off x="1719997" y="3173590"/>
            <a:ext cx="2245672" cy="1270964"/>
          </a:xfrm>
          <a:prstGeom prst="rect">
            <a:avLst/>
          </a:prstGeom>
          <a:noFill/>
          <a:ln>
            <a:noFill/>
          </a:ln>
        </p:spPr>
      </p:pic>
      <p:sp>
        <p:nvSpPr>
          <p:cNvPr id="1110" name="Google Shape;1110;p144"/>
          <p:cNvSpPr txBox="1"/>
          <p:nvPr/>
        </p:nvSpPr>
        <p:spPr>
          <a:xfrm>
            <a:off x="1678330" y="4435357"/>
            <a:ext cx="2147848"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JMP Pro (proprietary)</a:t>
            </a:r>
            <a:endParaRPr sz="1100"/>
          </a:p>
        </p:txBody>
      </p:sp>
      <p:pic>
        <p:nvPicPr>
          <p:cNvPr id="1111" name="Google Shape;1111;p144" descr="Screenshot of example charts that can be created using R" title="R Charts"/>
          <p:cNvPicPr preferRelativeResize="0"/>
          <p:nvPr/>
        </p:nvPicPr>
        <p:blipFill rotWithShape="1">
          <a:blip r:embed="rId5">
            <a:alphaModFix/>
          </a:blip>
          <a:srcRect/>
          <a:stretch/>
        </p:blipFill>
        <p:spPr>
          <a:xfrm>
            <a:off x="4980841" y="1359810"/>
            <a:ext cx="2290349" cy="1174402"/>
          </a:xfrm>
          <a:prstGeom prst="rect">
            <a:avLst/>
          </a:prstGeom>
          <a:noFill/>
          <a:ln>
            <a:noFill/>
          </a:ln>
        </p:spPr>
      </p:pic>
      <p:sp>
        <p:nvSpPr>
          <p:cNvPr id="1112" name="Google Shape;1112;p144"/>
          <p:cNvSpPr txBox="1"/>
          <p:nvPr/>
        </p:nvSpPr>
        <p:spPr>
          <a:xfrm>
            <a:off x="4980842" y="2524243"/>
            <a:ext cx="1388842"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R (fully open)</a:t>
            </a:r>
            <a:endParaRPr sz="1100"/>
          </a:p>
        </p:txBody>
      </p:sp>
      <p:pic>
        <p:nvPicPr>
          <p:cNvPr id="1113" name="Google Shape;1113;p144" descr="Screenshot of example charts that can be created using MATLAB" title="MATLAB Charts"/>
          <p:cNvPicPr preferRelativeResize="0"/>
          <p:nvPr/>
        </p:nvPicPr>
        <p:blipFill rotWithShape="1">
          <a:blip r:embed="rId6">
            <a:alphaModFix/>
          </a:blip>
          <a:srcRect/>
          <a:stretch/>
        </p:blipFill>
        <p:spPr>
          <a:xfrm>
            <a:off x="4928089" y="3080732"/>
            <a:ext cx="1853601" cy="1390201"/>
          </a:xfrm>
          <a:prstGeom prst="rect">
            <a:avLst/>
          </a:prstGeom>
          <a:noFill/>
          <a:ln>
            <a:noFill/>
          </a:ln>
        </p:spPr>
      </p:pic>
      <p:sp>
        <p:nvSpPr>
          <p:cNvPr id="1114" name="Google Shape;1114;p144"/>
          <p:cNvSpPr txBox="1"/>
          <p:nvPr/>
        </p:nvSpPr>
        <p:spPr>
          <a:xfrm>
            <a:off x="4980842" y="4434587"/>
            <a:ext cx="2170835"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MATLAB (proprietary)</a:t>
            </a:r>
            <a:endParaRPr sz="11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Thoroughly document any manual steps</a:t>
            </a:r>
            <a:endParaRPr/>
          </a:p>
        </p:txBody>
      </p:sp>
      <p:sp>
        <p:nvSpPr>
          <p:cNvPr id="1120" name="Google Shape;1120;p1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need to use a tool that doesn’t provide scripting functionality (e.g., Excel, Tableau), fully document:</a:t>
            </a:r>
            <a:endParaRPr/>
          </a:p>
          <a:p>
            <a:pPr marL="457200" lvl="0" indent="-342900" algn="l" rtl="0">
              <a:spcBef>
                <a:spcPts val="1600"/>
              </a:spcBef>
              <a:spcAft>
                <a:spcPts val="0"/>
              </a:spcAft>
              <a:buSzPts val="1800"/>
              <a:buChar char="●"/>
            </a:pPr>
            <a:r>
              <a:rPr lang="en"/>
              <a:t>Tool version</a:t>
            </a:r>
            <a:endParaRPr/>
          </a:p>
          <a:p>
            <a:pPr marL="457200" lvl="0" indent="-342900" algn="l" rtl="0">
              <a:spcBef>
                <a:spcPts val="1600"/>
              </a:spcBef>
              <a:spcAft>
                <a:spcPts val="0"/>
              </a:spcAft>
              <a:buSzPts val="1800"/>
              <a:buChar char="●"/>
            </a:pPr>
            <a:r>
              <a:rPr lang="en"/>
              <a:t>Data cleaning and analysis steps</a:t>
            </a:r>
            <a:endParaRPr/>
          </a:p>
          <a:p>
            <a:pPr marL="457200" lvl="0" indent="-342900" algn="l" rtl="0">
              <a:spcBef>
                <a:spcPts val="1600"/>
              </a:spcBef>
              <a:spcAft>
                <a:spcPts val="1600"/>
              </a:spcAft>
              <a:buSzPts val="1800"/>
              <a:buChar char="●"/>
            </a:pPr>
            <a:r>
              <a:rPr lang="en"/>
              <a:t>Chart creation steps</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Save outputs in archival quality, open formats</a:t>
            </a:r>
            <a:endParaRPr/>
          </a:p>
        </p:txBody>
      </p:sp>
      <p:sp>
        <p:nvSpPr>
          <p:cNvPr id="1126" name="Google Shape;1126;p1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Documentation files</a:t>
            </a:r>
            <a:r>
              <a:rPr lang="en"/>
              <a:t>: plain text, Markdown</a:t>
            </a:r>
            <a:endParaRPr/>
          </a:p>
          <a:p>
            <a:pPr marL="457200" lvl="0" indent="-342900" algn="l" rtl="0">
              <a:spcBef>
                <a:spcPts val="1600"/>
              </a:spcBef>
              <a:spcAft>
                <a:spcPts val="0"/>
              </a:spcAft>
              <a:buSzPts val="1800"/>
              <a:buChar char="●"/>
            </a:pPr>
            <a:r>
              <a:rPr lang="en" b="1"/>
              <a:t>Data files</a:t>
            </a:r>
            <a:r>
              <a:rPr lang="en"/>
              <a:t>: .csv, .tsv, .json, other plain text formats</a:t>
            </a:r>
            <a:endParaRPr/>
          </a:p>
          <a:p>
            <a:pPr marL="457200" lvl="0" indent="-342900" algn="l" rtl="0">
              <a:spcBef>
                <a:spcPts val="1600"/>
              </a:spcBef>
              <a:spcAft>
                <a:spcPts val="0"/>
              </a:spcAft>
              <a:buSzPts val="1800"/>
              <a:buChar char="●"/>
            </a:pPr>
            <a:r>
              <a:rPr lang="en" b="1"/>
              <a:t>Figure files</a:t>
            </a:r>
            <a:r>
              <a:rPr lang="en"/>
              <a:t>: use vector formats to preserve editability (e.g., SVG, EPS, PDF?)</a:t>
            </a:r>
            <a:endParaRPr/>
          </a:p>
          <a:p>
            <a:pPr marL="457200" lvl="0" indent="-342900" algn="l" rtl="0">
              <a:spcBef>
                <a:spcPts val="1600"/>
              </a:spcBef>
              <a:spcAft>
                <a:spcPts val="0"/>
              </a:spcAft>
              <a:buSzPts val="1800"/>
              <a:buChar char="●"/>
            </a:pPr>
            <a:r>
              <a:rPr lang="en"/>
              <a:t>Name output files such that they make sense outside of their folder context</a:t>
            </a:r>
            <a:endParaRPr/>
          </a:p>
          <a:p>
            <a:pPr marL="457200" lvl="0" indent="-342900" algn="l" rtl="0">
              <a:spcBef>
                <a:spcPts val="1600"/>
              </a:spcBef>
              <a:spcAft>
                <a:spcPts val="1600"/>
              </a:spcAft>
              <a:buSzPts val="1800"/>
              <a:buChar char="●"/>
            </a:pPr>
            <a:r>
              <a:rPr lang="en"/>
              <a:t>Embed project information in each output (e.g., link to project in public repository)</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everything publicly</a:t>
            </a:r>
            <a:endParaRPr/>
          </a:p>
        </p:txBody>
      </p:sp>
      <p:sp>
        <p:nvSpPr>
          <p:cNvPr id="1132" name="Google Shape;1132;p147"/>
          <p:cNvSpPr txBox="1">
            <a:spLocks noGrp="1"/>
          </p:cNvSpPr>
          <p:nvPr>
            <p:ph type="body" idx="1"/>
          </p:nvPr>
        </p:nvSpPr>
        <p:spPr>
          <a:xfrm>
            <a:off x="311700" y="1152475"/>
            <a:ext cx="8520600" cy="37938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u="sng">
                <a:solidFill>
                  <a:srgbClr val="094FAA"/>
                </a:solidFill>
                <a:hlinkClick r:id="rId3">
                  <a:extLst>
                    <a:ext uri="{A12FA001-AC4F-418D-AE19-62706E023703}">
                      <ahyp:hlinkClr xmlns:ahyp="http://schemas.microsoft.com/office/drawing/2018/hyperlinkcolor" val="tx"/>
                    </a:ext>
                  </a:extLst>
                </a:hlinkClick>
              </a:rPr>
              <a:t>OSF</a:t>
            </a:r>
            <a:r>
              <a:rPr lang="en"/>
              <a:t> for sharing complete projects (files and links to other sites)</a:t>
            </a:r>
            <a:endParaRPr/>
          </a:p>
          <a:p>
            <a:pPr marL="457200" lvl="0" indent="-342900" algn="l" rtl="0">
              <a:lnSpc>
                <a:spcPct val="100000"/>
              </a:lnSpc>
              <a:spcBef>
                <a:spcPts val="800"/>
              </a:spcBef>
              <a:spcAft>
                <a:spcPts val="0"/>
              </a:spcAft>
              <a:buSzPts val="1800"/>
              <a:buChar char="●"/>
            </a:pPr>
            <a:r>
              <a:rPr lang="en" u="sng">
                <a:solidFill>
                  <a:srgbClr val="094FAA"/>
                </a:solidFill>
                <a:hlinkClick r:id="rId4">
                  <a:extLst>
                    <a:ext uri="{A12FA001-AC4F-418D-AE19-62706E023703}">
                      <ahyp:hlinkClr xmlns:ahyp="http://schemas.microsoft.com/office/drawing/2018/hyperlinkcolor" val="tx"/>
                    </a:ext>
                  </a:extLst>
                </a:hlinkClick>
              </a:rPr>
              <a:t>Figshare</a:t>
            </a:r>
            <a:r>
              <a:rPr lang="en"/>
              <a:t> for sharing files of any type (including data)</a:t>
            </a:r>
            <a:endParaRPr/>
          </a:p>
          <a:p>
            <a:pPr marL="457200" lvl="0" indent="-342900" algn="l" rtl="0">
              <a:lnSpc>
                <a:spcPct val="100000"/>
              </a:lnSpc>
              <a:spcBef>
                <a:spcPts val="800"/>
              </a:spcBef>
              <a:spcAft>
                <a:spcPts val="0"/>
              </a:spcAft>
              <a:buSzPts val="1800"/>
              <a:buChar char="●"/>
            </a:pPr>
            <a:r>
              <a:rPr lang="en"/>
              <a:t>Research data repositories</a:t>
            </a:r>
            <a:endParaRPr/>
          </a:p>
          <a:p>
            <a:pPr marL="914400" lvl="1" indent="-317500" algn="l" rtl="0">
              <a:lnSpc>
                <a:spcPct val="100000"/>
              </a:lnSpc>
              <a:spcBef>
                <a:spcPts val="800"/>
              </a:spcBef>
              <a:spcAft>
                <a:spcPts val="0"/>
              </a:spcAft>
              <a:buClr>
                <a:schemeClr val="dk1"/>
              </a:buClr>
              <a:buSzPts val="1400"/>
              <a:buChar char="○"/>
            </a:pPr>
            <a:r>
              <a:rPr lang="en" u="sng">
                <a:solidFill>
                  <a:srgbClr val="094FAA"/>
                </a:solidFill>
                <a:hlinkClick r:id="rId5">
                  <a:extLst>
                    <a:ext uri="{A12FA001-AC4F-418D-AE19-62706E023703}">
                      <ahyp:hlinkClr xmlns:ahyp="http://schemas.microsoft.com/office/drawing/2018/hyperlinkcolor" val="tx"/>
                    </a:ext>
                  </a:extLst>
                </a:hlinkClick>
              </a:rPr>
              <a:t>Zenodo</a:t>
            </a:r>
            <a:endParaRPr>
              <a:solidFill>
                <a:srgbClr val="094FAA"/>
              </a:solidFill>
            </a:endParaRPr>
          </a:p>
          <a:p>
            <a:pPr marL="914400" lvl="1" indent="-317500" algn="l" rtl="0">
              <a:lnSpc>
                <a:spcPct val="100000"/>
              </a:lnSpc>
              <a:spcBef>
                <a:spcPts val="800"/>
              </a:spcBef>
              <a:spcAft>
                <a:spcPts val="0"/>
              </a:spcAft>
              <a:buClr>
                <a:schemeClr val="dk1"/>
              </a:buClr>
              <a:buSzPts val="1400"/>
              <a:buChar char="○"/>
            </a:pPr>
            <a:r>
              <a:rPr lang="en" u="sng">
                <a:solidFill>
                  <a:srgbClr val="094FAA"/>
                </a:solidFill>
                <a:hlinkClick r:id="rId6">
                  <a:extLst>
                    <a:ext uri="{A12FA001-AC4F-418D-AE19-62706E023703}">
                      <ahyp:hlinkClr xmlns:ahyp="http://schemas.microsoft.com/office/drawing/2018/hyperlinkcolor" val="tx"/>
                    </a:ext>
                  </a:extLst>
                </a:hlinkClick>
              </a:rPr>
              <a:t>re3data.org</a:t>
            </a:r>
            <a:r>
              <a:rPr lang="en"/>
              <a:t> to find repositories by country or subject</a:t>
            </a:r>
            <a:endParaRPr/>
          </a:p>
          <a:p>
            <a:pPr marL="457200" lvl="0" indent="-342900" algn="l" rtl="0">
              <a:lnSpc>
                <a:spcPct val="100000"/>
              </a:lnSpc>
              <a:spcBef>
                <a:spcPts val="800"/>
              </a:spcBef>
              <a:spcAft>
                <a:spcPts val="0"/>
              </a:spcAft>
              <a:buSzPts val="1800"/>
              <a:buChar char="●"/>
            </a:pPr>
            <a:r>
              <a:rPr lang="en"/>
              <a:t>Code repositories</a:t>
            </a:r>
            <a:endParaRPr/>
          </a:p>
          <a:p>
            <a:pPr marL="914400" lvl="1" indent="-317500" algn="l" rtl="0">
              <a:lnSpc>
                <a:spcPct val="100000"/>
              </a:lnSpc>
              <a:spcBef>
                <a:spcPts val="800"/>
              </a:spcBef>
              <a:spcAft>
                <a:spcPts val="0"/>
              </a:spcAft>
              <a:buClr>
                <a:schemeClr val="dk1"/>
              </a:buClr>
              <a:buSzPts val="1400"/>
              <a:buChar char="○"/>
            </a:pPr>
            <a:r>
              <a:rPr lang="en" u="sng">
                <a:solidFill>
                  <a:srgbClr val="094FAA"/>
                </a:solidFill>
                <a:hlinkClick r:id="rId7">
                  <a:extLst>
                    <a:ext uri="{A12FA001-AC4F-418D-AE19-62706E023703}">
                      <ahyp:hlinkClr xmlns:ahyp="http://schemas.microsoft.com/office/drawing/2018/hyperlinkcolor" val="tx"/>
                    </a:ext>
                  </a:extLst>
                </a:hlinkClick>
              </a:rPr>
              <a:t>GitHub</a:t>
            </a:r>
            <a:r>
              <a:rPr lang="en"/>
              <a:t> or GitLab (check if your institution has a local GitLab)</a:t>
            </a:r>
            <a:endParaRPr/>
          </a:p>
          <a:p>
            <a:pPr marL="914400" lvl="1" indent="-317500" algn="l" rtl="0">
              <a:lnSpc>
                <a:spcPct val="100000"/>
              </a:lnSpc>
              <a:spcBef>
                <a:spcPts val="800"/>
              </a:spcBef>
              <a:spcAft>
                <a:spcPts val="0"/>
              </a:spcAft>
              <a:buClr>
                <a:schemeClr val="dk1"/>
              </a:buClr>
              <a:buSzPts val="1400"/>
              <a:buChar char="○"/>
            </a:pPr>
            <a:r>
              <a:rPr lang="en" u="sng">
                <a:solidFill>
                  <a:srgbClr val="094FAA"/>
                </a:solidFill>
                <a:hlinkClick r:id="rId8">
                  <a:extLst>
                    <a:ext uri="{A12FA001-AC4F-418D-AE19-62706E023703}">
                      <ahyp:hlinkClr xmlns:ahyp="http://schemas.microsoft.com/office/drawing/2018/hyperlinkcolor" val="tx"/>
                    </a:ext>
                  </a:extLst>
                </a:hlinkClick>
              </a:rPr>
              <a:t>BitBucket</a:t>
            </a:r>
            <a:endParaRPr>
              <a:solidFill>
                <a:srgbClr val="094FAA"/>
              </a:solidFill>
            </a:endParaRPr>
          </a:p>
          <a:p>
            <a:pPr marL="914400" lvl="1" indent="-317500" algn="l" rtl="0">
              <a:lnSpc>
                <a:spcPct val="100000"/>
              </a:lnSpc>
              <a:spcBef>
                <a:spcPts val="800"/>
              </a:spcBef>
              <a:spcAft>
                <a:spcPts val="0"/>
              </a:spcAft>
              <a:buClr>
                <a:schemeClr val="dk1"/>
              </a:buClr>
              <a:buSzPts val="1400"/>
              <a:buChar char="○"/>
            </a:pPr>
            <a:r>
              <a:rPr lang="en" u="sng">
                <a:solidFill>
                  <a:srgbClr val="094FAA"/>
                </a:solidFill>
                <a:hlinkClick r:id="rId9">
                  <a:extLst>
                    <a:ext uri="{A12FA001-AC4F-418D-AE19-62706E023703}">
                      <ahyp:hlinkClr xmlns:ahyp="http://schemas.microsoft.com/office/drawing/2018/hyperlinkcolor" val="tx"/>
                    </a:ext>
                  </a:extLst>
                </a:hlinkClick>
              </a:rPr>
              <a:t>Code Ocean</a:t>
            </a:r>
            <a:endParaRPr>
              <a:solidFill>
                <a:srgbClr val="094FAA"/>
              </a:solidFill>
            </a:endParaRPr>
          </a:p>
          <a:p>
            <a:pPr marL="914400" lvl="1" indent="-317500" algn="l" rtl="0">
              <a:lnSpc>
                <a:spcPct val="100000"/>
              </a:lnSpc>
              <a:spcBef>
                <a:spcPts val="800"/>
              </a:spcBef>
              <a:spcAft>
                <a:spcPts val="0"/>
              </a:spcAft>
              <a:buClr>
                <a:schemeClr val="dk1"/>
              </a:buClr>
              <a:buSzPts val="1400"/>
              <a:buChar char="○"/>
            </a:pPr>
            <a:r>
              <a:rPr lang="en"/>
              <a:t>Include license information to let people know how they can reuse your work</a:t>
            </a:r>
            <a:endParaRPr/>
          </a:p>
          <a:p>
            <a:pPr marL="914400" lvl="1" indent="-317500" algn="l" rtl="0">
              <a:lnSpc>
                <a:spcPct val="100000"/>
              </a:lnSpc>
              <a:spcBef>
                <a:spcPts val="800"/>
              </a:spcBef>
              <a:spcAft>
                <a:spcPts val="800"/>
              </a:spcAft>
              <a:buClr>
                <a:schemeClr val="dk1"/>
              </a:buClr>
              <a:buSzPts val="1400"/>
              <a:buChar char="○"/>
            </a:pPr>
            <a:r>
              <a:rPr lang="en"/>
              <a:t>Include contribution information if you are open to others proposing changes to your code</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36"/>
        <p:cNvGrpSpPr/>
        <p:nvPr/>
      </p:nvGrpSpPr>
      <p:grpSpPr>
        <a:xfrm>
          <a:off x="0" y="0"/>
          <a:ext cx="0" cy="0"/>
          <a:chOff x="0" y="0"/>
          <a:chExt cx="0" cy="0"/>
        </a:xfrm>
      </p:grpSpPr>
      <p:sp>
        <p:nvSpPr>
          <p:cNvPr id="1137" name="Google Shape;1137;p14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Approaching Visualizations with </a:t>
            </a:r>
            <a:br>
              <a:rPr lang="en" i="1"/>
            </a:br>
            <a:r>
              <a:rPr lang="en" i="1"/>
              <a:t>a Critical Eye</a:t>
            </a:r>
            <a:endParaRPr i="1"/>
          </a:p>
        </p:txBody>
      </p:sp>
      <p:sp>
        <p:nvSpPr>
          <p:cNvPr id="1138" name="Google Shape;1138;p148">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139" name="Google Shape;1139;p148"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1140" name="Google Shape;1140;p148"/>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1141" name="Google Shape;1141;p148"/>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1142" name="Google Shape;1142;p148"/>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1143" name="Google Shape;1143;p148"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Shape 1147"/>
        <p:cNvGrpSpPr/>
        <p:nvPr/>
      </p:nvGrpSpPr>
      <p:grpSpPr>
        <a:xfrm>
          <a:off x="0" y="0"/>
          <a:ext cx="0" cy="0"/>
          <a:chOff x="0" y="0"/>
          <a:chExt cx="0" cy="0"/>
        </a:xfrm>
      </p:grpSpPr>
      <p:sp>
        <p:nvSpPr>
          <p:cNvPr id="1148" name="Google Shape;1148;p1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Approaching Visualizations with a Critical Eye</a:t>
            </a:r>
            <a:endParaRPr/>
          </a:p>
        </p:txBody>
      </p:sp>
      <p:sp>
        <p:nvSpPr>
          <p:cNvPr id="1149" name="Google Shape;1149;p1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666666"/>
              </a:buClr>
              <a:buSzPts val="1200"/>
              <a:buAutoNum type="arabicPeriod"/>
            </a:pPr>
            <a:r>
              <a:rPr lang="en" sz="1200">
                <a:solidFill>
                  <a:srgbClr val="666666"/>
                </a:solidFill>
              </a:rPr>
              <a:t>Context</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Who is the intended and unintended audience?</a:t>
            </a:r>
            <a:endParaRPr sz="1200">
              <a:solidFill>
                <a:srgbClr val="666666"/>
              </a:solidFill>
            </a:endParaRPr>
          </a:p>
          <a:p>
            <a:pPr marL="457200" lvl="0" indent="-304800" algn="l" rtl="0">
              <a:lnSpc>
                <a:spcPct val="115000"/>
              </a:lnSpc>
              <a:spcBef>
                <a:spcPts val="0"/>
              </a:spcBef>
              <a:spcAft>
                <a:spcPts val="0"/>
              </a:spcAft>
              <a:buClr>
                <a:srgbClr val="666666"/>
              </a:buClr>
              <a:buSzPts val="1200"/>
              <a:buAutoNum type="arabicPeriod"/>
            </a:pPr>
            <a:r>
              <a:rPr lang="en" sz="1200">
                <a:solidFill>
                  <a:srgbClr val="666666"/>
                </a:solidFill>
              </a:rPr>
              <a:t>Data</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Who collected, processed, and visualized the data? Was this information easy to find?</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Why was the data collected, processed, and visualized? Was this information easy to find?</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How was the data collected, processed, and visualized? Was this information easy to find?</a:t>
            </a:r>
            <a:endParaRPr sz="1200">
              <a:solidFill>
                <a:srgbClr val="666666"/>
              </a:solidFill>
            </a:endParaRPr>
          </a:p>
          <a:p>
            <a:pPr marL="1371600" lvl="2" indent="-304800" algn="l" rtl="0">
              <a:lnSpc>
                <a:spcPct val="115000"/>
              </a:lnSpc>
              <a:spcBef>
                <a:spcPts val="0"/>
              </a:spcBef>
              <a:spcAft>
                <a:spcPts val="0"/>
              </a:spcAft>
              <a:buClr>
                <a:srgbClr val="666666"/>
              </a:buClr>
              <a:buSzPts val="1200"/>
              <a:buAutoNum type="romanLcPeriod"/>
            </a:pPr>
            <a:r>
              <a:rPr lang="en" sz="1200">
                <a:solidFill>
                  <a:srgbClr val="666666"/>
                </a:solidFill>
              </a:rPr>
              <a:t>(For maps and geographical data) What is the effect of using political borders (county, state) to group the data?</a:t>
            </a:r>
            <a:endParaRPr sz="1200">
              <a:solidFill>
                <a:srgbClr val="666666"/>
              </a:solidFill>
            </a:endParaRPr>
          </a:p>
          <a:p>
            <a:pPr marL="1371600" lvl="2" indent="-304800" algn="l" rtl="0">
              <a:lnSpc>
                <a:spcPct val="115000"/>
              </a:lnSpc>
              <a:spcBef>
                <a:spcPts val="0"/>
              </a:spcBef>
              <a:spcAft>
                <a:spcPts val="0"/>
              </a:spcAft>
              <a:buClr>
                <a:srgbClr val="666666"/>
              </a:buClr>
              <a:buSzPts val="1200"/>
              <a:buAutoNum type="romanLcPeriod"/>
            </a:pPr>
            <a:r>
              <a:rPr lang="en" sz="1200">
                <a:solidFill>
                  <a:srgbClr val="666666"/>
                </a:solidFill>
              </a:rPr>
              <a:t>Other demographic classifications can also be manipulated</a:t>
            </a:r>
            <a:endParaRPr sz="1200">
              <a:solidFill>
                <a:srgbClr val="666666"/>
              </a:solidFill>
            </a:endParaRPr>
          </a:p>
          <a:p>
            <a:pPr marL="457200" lvl="0" indent="-304800" algn="l" rtl="0">
              <a:lnSpc>
                <a:spcPct val="115000"/>
              </a:lnSpc>
              <a:spcBef>
                <a:spcPts val="0"/>
              </a:spcBef>
              <a:spcAft>
                <a:spcPts val="0"/>
              </a:spcAft>
              <a:buClr>
                <a:srgbClr val="666666"/>
              </a:buClr>
              <a:buSzPts val="1200"/>
              <a:buAutoNum type="arabicPeriod"/>
            </a:pPr>
            <a:r>
              <a:rPr lang="en" sz="1200">
                <a:solidFill>
                  <a:srgbClr val="666666"/>
                </a:solidFill>
              </a:rPr>
              <a:t>Argument</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What message is this chart trying to convey? What is the focus? What is being left out?</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What assumptions are being made? Do they support/challenge established worldviews?</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What tone is being set by the aesthetics of this visualization?</a:t>
            </a:r>
            <a:endParaRPr sz="1200">
              <a:solidFill>
                <a:srgbClr val="666666"/>
              </a:solidFill>
            </a:endParaRPr>
          </a:p>
          <a:p>
            <a:pPr marL="457200" lvl="0" indent="-304800" algn="l" rtl="0">
              <a:lnSpc>
                <a:spcPct val="115000"/>
              </a:lnSpc>
              <a:spcBef>
                <a:spcPts val="0"/>
              </a:spcBef>
              <a:spcAft>
                <a:spcPts val="0"/>
              </a:spcAft>
              <a:buClr>
                <a:srgbClr val="666666"/>
              </a:buClr>
              <a:buSzPts val="1200"/>
              <a:buAutoNum type="arabicPeriod"/>
            </a:pPr>
            <a:r>
              <a:rPr lang="en" sz="1200">
                <a:solidFill>
                  <a:srgbClr val="666666"/>
                </a:solidFill>
              </a:rPr>
              <a:t>Impact</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Does the visualization empower the audience?</a:t>
            </a:r>
            <a:endParaRPr sz="1200">
              <a:solidFill>
                <a:srgbClr val="666666"/>
              </a:solidFill>
            </a:endParaRPr>
          </a:p>
          <a:p>
            <a:pPr marL="914400" lvl="1" indent="-304800" algn="l" rtl="0">
              <a:lnSpc>
                <a:spcPct val="115000"/>
              </a:lnSpc>
              <a:spcBef>
                <a:spcPts val="0"/>
              </a:spcBef>
              <a:spcAft>
                <a:spcPts val="0"/>
              </a:spcAft>
              <a:buClr>
                <a:srgbClr val="666666"/>
              </a:buClr>
              <a:buSzPts val="1200"/>
              <a:buAutoNum type="alphaLcPeriod"/>
            </a:pPr>
            <a:r>
              <a:rPr lang="en" sz="1200">
                <a:solidFill>
                  <a:srgbClr val="666666"/>
                </a:solidFill>
              </a:rPr>
              <a:t>Have all steps been taken to increase benefit and reduce harm in producing and publishing this visualization?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should I visualize my data?</a:t>
            </a:r>
            <a:endParaRPr/>
          </a:p>
        </p:txBody>
      </p:sp>
      <p:sp>
        <p:nvSpPr>
          <p:cNvPr id="201" name="Google Shape;201;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a:t>Need to have: </a:t>
            </a:r>
            <a:endParaRPr sz="1800"/>
          </a:p>
          <a:p>
            <a:pPr marL="457200" lvl="0" indent="-342900" algn="l" rtl="0">
              <a:lnSpc>
                <a:spcPct val="90000"/>
              </a:lnSpc>
              <a:spcBef>
                <a:spcPts val="300"/>
              </a:spcBef>
              <a:spcAft>
                <a:spcPts val="0"/>
              </a:spcAft>
              <a:buSzPts val="1800"/>
              <a:buChar char="●"/>
            </a:pPr>
            <a:r>
              <a:rPr lang="en"/>
              <a:t>A purpose: What question(s) are you trying to answer? </a:t>
            </a:r>
            <a:endParaRPr sz="1800"/>
          </a:p>
          <a:p>
            <a:pPr marL="457200" lvl="0" indent="-342900" algn="l" rtl="0">
              <a:lnSpc>
                <a:spcPct val="90000"/>
              </a:lnSpc>
              <a:spcBef>
                <a:spcPts val="0"/>
              </a:spcBef>
              <a:spcAft>
                <a:spcPts val="0"/>
              </a:spcAft>
              <a:buSzPts val="1800"/>
              <a:buChar char="●"/>
            </a:pPr>
            <a:r>
              <a:rPr lang="en" sz="1800"/>
              <a:t>An audience: Boss? Coworkers? Funders? Yourself?</a:t>
            </a:r>
            <a:endParaRPr sz="1800"/>
          </a:p>
          <a:p>
            <a:pPr marL="457200" lvl="0" indent="-342900" algn="l" rtl="0">
              <a:lnSpc>
                <a:spcPct val="90000"/>
              </a:lnSpc>
              <a:spcBef>
                <a:spcPts val="0"/>
              </a:spcBef>
              <a:spcAft>
                <a:spcPts val="0"/>
              </a:spcAft>
              <a:buSzPts val="1800"/>
              <a:buChar char="●"/>
            </a:pPr>
            <a:r>
              <a:rPr lang="en" sz="1800"/>
              <a:t>A plan/sketch: What types of charts would work best to answer your question(s)? What variables do you need to make those charts?</a:t>
            </a:r>
            <a:endParaRPr sz="1800"/>
          </a:p>
          <a:p>
            <a:pPr marL="457200" lvl="0" indent="-342900" algn="l" rtl="0">
              <a:lnSpc>
                <a:spcPct val="90000"/>
              </a:lnSpc>
              <a:spcBef>
                <a:spcPts val="0"/>
              </a:spcBef>
              <a:spcAft>
                <a:spcPts val="0"/>
              </a:spcAft>
              <a:buSzPts val="1800"/>
              <a:buChar char="●"/>
            </a:pPr>
            <a:r>
              <a:rPr lang="en" sz="1800"/>
              <a:t>Time to clean the data, prep the data, sketch out a visualization, build the visualization, assess, modify</a:t>
            </a:r>
            <a:endParaRPr sz="1800"/>
          </a:p>
          <a:p>
            <a:pPr marL="0" lvl="0" indent="0" algn="l" rtl="0">
              <a:spcBef>
                <a:spcPts val="0"/>
              </a:spcBef>
              <a:spcAft>
                <a:spcPts val="160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Context of the visualization</a:t>
            </a:r>
            <a:endParaRPr/>
          </a:p>
        </p:txBody>
      </p:sp>
      <p:sp>
        <p:nvSpPr>
          <p:cNvPr id="1155" name="Google Shape;1155;p1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Where was it originally published (e.g., print vs. web)?</a:t>
            </a:r>
            <a:endParaRPr/>
          </a:p>
          <a:p>
            <a:pPr marL="457200" lvl="0" indent="-342900" algn="l" rtl="0">
              <a:spcBef>
                <a:spcPts val="1600"/>
              </a:spcBef>
              <a:spcAft>
                <a:spcPts val="0"/>
              </a:spcAft>
              <a:buSzPts val="1800"/>
              <a:buChar char="●"/>
            </a:pPr>
            <a:r>
              <a:rPr lang="en"/>
              <a:t>Who was the intended audience (e.g., general public vs. academic community)?</a:t>
            </a:r>
            <a:endParaRPr/>
          </a:p>
          <a:p>
            <a:pPr marL="457200" lvl="0" indent="-342900" algn="l" rtl="0">
              <a:spcBef>
                <a:spcPts val="1600"/>
              </a:spcBef>
              <a:spcAft>
                <a:spcPts val="1600"/>
              </a:spcAft>
              <a:buSzPts val="1800"/>
              <a:buChar char="●"/>
            </a:pPr>
            <a:r>
              <a:rPr lang="en"/>
              <a:t>What else was originally included with the visualization (e.g., additional documentation, additional visualizations)?</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Different audience, different style</a:t>
            </a:r>
            <a:endParaRPr/>
          </a:p>
        </p:txBody>
      </p:sp>
      <p:pic>
        <p:nvPicPr>
          <p:cNvPr id="1161" name="Google Shape;1161;p151" descr="an infographic showing carbon dioxide emissions of different nations arranged in a footprint shape to demonstrate how visualizations for a non-scientific audience can have a more playful style" title="context example 1"/>
          <p:cNvPicPr preferRelativeResize="0"/>
          <p:nvPr/>
        </p:nvPicPr>
        <p:blipFill rotWithShape="1">
          <a:blip r:embed="rId3">
            <a:alphaModFix/>
          </a:blip>
          <a:srcRect t="22346" b="5005"/>
          <a:stretch/>
        </p:blipFill>
        <p:spPr>
          <a:xfrm>
            <a:off x="483725" y="1093924"/>
            <a:ext cx="3604549" cy="3782252"/>
          </a:xfrm>
          <a:prstGeom prst="rect">
            <a:avLst/>
          </a:prstGeom>
          <a:noFill/>
          <a:ln>
            <a:noFill/>
          </a:ln>
        </p:spPr>
      </p:pic>
      <p:sp>
        <p:nvSpPr>
          <p:cNvPr id="1162" name="Google Shape;1162;p151"/>
          <p:cNvSpPr txBox="1"/>
          <p:nvPr/>
        </p:nvSpPr>
        <p:spPr>
          <a:xfrm>
            <a:off x="0" y="4743450"/>
            <a:ext cx="45720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Stanford Kay, “</a:t>
            </a:r>
            <a:r>
              <a:rPr lang="en" sz="900" u="sng">
                <a:solidFill>
                  <a:srgbClr val="094FAA"/>
                </a:solidFill>
                <a:hlinkClick r:id="rId4">
                  <a:extLst>
                    <a:ext uri="{A12FA001-AC4F-418D-AE19-62706E023703}">
                      <ahyp:hlinkClr xmlns:ahyp="http://schemas.microsoft.com/office/drawing/2018/hyperlinkcolor" val="tx"/>
                    </a:ext>
                  </a:extLst>
                </a:hlinkClick>
              </a:rPr>
              <a:t>Tracking Climate Change</a:t>
            </a:r>
            <a:r>
              <a:rPr lang="en" sz="900"/>
              <a:t>”</a:t>
            </a:r>
            <a:endParaRPr sz="900"/>
          </a:p>
          <a:p>
            <a:pPr marL="0" lvl="0" indent="0" algn="ctr" rtl="0">
              <a:spcBef>
                <a:spcPts val="0"/>
              </a:spcBef>
              <a:spcAft>
                <a:spcPts val="0"/>
              </a:spcAft>
              <a:buNone/>
            </a:pPr>
            <a:r>
              <a:rPr lang="en" sz="900"/>
              <a:t>Phil Ebersole, “</a:t>
            </a:r>
            <a:r>
              <a:rPr lang="en" sz="900" u="sng">
                <a:solidFill>
                  <a:srgbClr val="094FAA"/>
                </a:solidFill>
                <a:hlinkClick r:id="rId5">
                  <a:extLst>
                    <a:ext uri="{A12FA001-AC4F-418D-AE19-62706E023703}">
                      <ahyp:hlinkClr xmlns:ahyp="http://schemas.microsoft.com/office/drawing/2018/hyperlinkcolor" val="tx"/>
                    </a:ext>
                  </a:extLst>
                </a:hlinkClick>
              </a:rPr>
              <a:t>The Carbon Footprints of Nations</a:t>
            </a:r>
            <a:r>
              <a:rPr lang="en" sz="900"/>
              <a:t>”</a:t>
            </a:r>
            <a:endParaRPr sz="900"/>
          </a:p>
        </p:txBody>
      </p:sp>
      <p:pic>
        <p:nvPicPr>
          <p:cNvPr id="1163" name="Google Shape;1163;p151" descr="a map using color to visualize carbon dioxide emissions of different nations to demonstrate how visualizations for a scientific audience often have a generic style" title="context example 2"/>
          <p:cNvPicPr preferRelativeResize="0"/>
          <p:nvPr/>
        </p:nvPicPr>
        <p:blipFill>
          <a:blip r:embed="rId6">
            <a:alphaModFix/>
          </a:blip>
          <a:stretch>
            <a:fillRect/>
          </a:stretch>
        </p:blipFill>
        <p:spPr>
          <a:xfrm>
            <a:off x="4240674" y="1170125"/>
            <a:ext cx="4602869" cy="3533152"/>
          </a:xfrm>
          <a:prstGeom prst="rect">
            <a:avLst/>
          </a:prstGeom>
          <a:noFill/>
          <a:ln>
            <a:noFill/>
          </a:ln>
        </p:spPr>
      </p:pic>
      <p:sp>
        <p:nvSpPr>
          <p:cNvPr id="1164" name="Google Shape;1164;p151"/>
          <p:cNvSpPr txBox="1"/>
          <p:nvPr/>
        </p:nvSpPr>
        <p:spPr>
          <a:xfrm>
            <a:off x="4293900" y="4799550"/>
            <a:ext cx="4496400" cy="22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World Population Review, “</a:t>
            </a:r>
            <a:r>
              <a:rPr lang="en" sz="1000" u="sng">
                <a:solidFill>
                  <a:srgbClr val="094FAA"/>
                </a:solidFill>
                <a:hlinkClick r:id="rId7">
                  <a:extLst>
                    <a:ext uri="{A12FA001-AC4F-418D-AE19-62706E023703}">
                      <ahyp:hlinkClr xmlns:ahyp="http://schemas.microsoft.com/office/drawing/2018/hyperlinkcolor" val="tx"/>
                    </a:ext>
                  </a:extLst>
                </a:hlinkClick>
              </a:rPr>
              <a:t>Carbon Footprint By Country 2021</a:t>
            </a:r>
            <a:r>
              <a:rPr lang="en" sz="1000"/>
              <a:t>”</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Shape 1168"/>
        <p:cNvGrpSpPr/>
        <p:nvPr/>
      </p:nvGrpSpPr>
      <p:grpSpPr>
        <a:xfrm>
          <a:off x="0" y="0"/>
          <a:ext cx="0" cy="0"/>
          <a:chOff x="0" y="0"/>
          <a:chExt cx="0" cy="0"/>
        </a:xfrm>
      </p:grpSpPr>
      <p:sp>
        <p:nvSpPr>
          <p:cNvPr id="1169" name="Google Shape;1169;p1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Different audience, different chart type</a:t>
            </a:r>
            <a:endParaRPr/>
          </a:p>
        </p:txBody>
      </p:sp>
      <p:pic>
        <p:nvPicPr>
          <p:cNvPr id="1170" name="Google Shape;1170;p152" descr="a bar chart to demonstrate how visualizations for a scientific audience may use a particular chart type" title="context example b-1"/>
          <p:cNvPicPr preferRelativeResize="0"/>
          <p:nvPr/>
        </p:nvPicPr>
        <p:blipFill>
          <a:blip r:embed="rId3">
            <a:alphaModFix/>
          </a:blip>
          <a:stretch>
            <a:fillRect/>
          </a:stretch>
        </p:blipFill>
        <p:spPr>
          <a:xfrm>
            <a:off x="311700" y="1566450"/>
            <a:ext cx="4504257" cy="2412766"/>
          </a:xfrm>
          <a:prstGeom prst="rect">
            <a:avLst/>
          </a:prstGeom>
          <a:noFill/>
          <a:ln>
            <a:noFill/>
          </a:ln>
        </p:spPr>
      </p:pic>
      <p:pic>
        <p:nvPicPr>
          <p:cNvPr id="1171" name="Google Shape;1171;p152" descr="a donut chart to demonstrate how visualizations for a non-scientific audience may use a chart type they are more comfortable with" title="context example B-2"/>
          <p:cNvPicPr preferRelativeResize="0"/>
          <p:nvPr/>
        </p:nvPicPr>
        <p:blipFill>
          <a:blip r:embed="rId4">
            <a:alphaModFix/>
          </a:blip>
          <a:stretch>
            <a:fillRect/>
          </a:stretch>
        </p:blipFill>
        <p:spPr>
          <a:xfrm>
            <a:off x="4983013" y="1566451"/>
            <a:ext cx="3849286" cy="2412765"/>
          </a:xfrm>
          <a:prstGeom prst="rect">
            <a:avLst/>
          </a:prstGeom>
          <a:noFill/>
          <a:ln>
            <a:noFill/>
          </a:ln>
        </p:spPr>
      </p:pic>
      <p:sp>
        <p:nvSpPr>
          <p:cNvPr id="1172" name="Google Shape;1172;p152"/>
          <p:cNvSpPr txBox="1"/>
          <p:nvPr/>
        </p:nvSpPr>
        <p:spPr>
          <a:xfrm>
            <a:off x="607650" y="4070025"/>
            <a:ext cx="7928700" cy="34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Datassist, “</a:t>
            </a:r>
            <a:r>
              <a:rPr lang="en" u="sng">
                <a:solidFill>
                  <a:schemeClr val="hlink"/>
                </a:solidFill>
                <a:hlinkClick r:id="rId5"/>
              </a:rPr>
              <a:t>How Not to Visualize Like a Racist</a:t>
            </a:r>
            <a:r>
              <a:rPr lang="en"/>
              <a:t>”</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1176"/>
        <p:cNvGrpSpPr/>
        <p:nvPr/>
      </p:nvGrpSpPr>
      <p:grpSpPr>
        <a:xfrm>
          <a:off x="0" y="0"/>
          <a:ext cx="0" cy="0"/>
          <a:chOff x="0" y="0"/>
          <a:chExt cx="0" cy="0"/>
        </a:xfrm>
      </p:grpSpPr>
      <p:sp>
        <p:nvSpPr>
          <p:cNvPr id="1177" name="Google Shape;1177;p1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Handmade vs. Scientific</a:t>
            </a:r>
            <a:endParaRPr/>
          </a:p>
        </p:txBody>
      </p:sp>
      <p:sp>
        <p:nvSpPr>
          <p:cNvPr id="1178" name="Google Shape;1178;p153"/>
          <p:cNvSpPr txBox="1">
            <a:spLocks noGrp="1"/>
          </p:cNvSpPr>
          <p:nvPr>
            <p:ph type="body" idx="1"/>
          </p:nvPr>
        </p:nvSpPr>
        <p:spPr>
          <a:xfrm>
            <a:off x="311700" y="1152475"/>
            <a:ext cx="2995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Would a computer-made </a:t>
            </a:r>
            <a:endParaRPr>
              <a:solidFill>
                <a:schemeClr val="dk1"/>
              </a:solidFill>
            </a:endParaRPr>
          </a:p>
          <a:p>
            <a:pPr marL="0" lvl="0" indent="0" algn="l" rtl="0">
              <a:spcBef>
                <a:spcPts val="0"/>
              </a:spcBef>
              <a:spcAft>
                <a:spcPts val="0"/>
              </a:spcAft>
              <a:buNone/>
            </a:pPr>
            <a:r>
              <a:rPr lang="en">
                <a:solidFill>
                  <a:schemeClr val="dk1"/>
                </a:solidFill>
              </a:rPr>
              <a:t>visualization be more </a:t>
            </a:r>
            <a:endParaRPr>
              <a:solidFill>
                <a:schemeClr val="dk1"/>
              </a:solidFill>
            </a:endParaRPr>
          </a:p>
          <a:p>
            <a:pPr marL="0" lvl="0" indent="0" algn="l" rtl="0">
              <a:spcBef>
                <a:spcPts val="0"/>
              </a:spcBef>
              <a:spcAft>
                <a:spcPts val="0"/>
              </a:spcAft>
              <a:buNone/>
            </a:pPr>
            <a:r>
              <a:rPr lang="en">
                <a:solidFill>
                  <a:schemeClr val="dk1"/>
                </a:solidFill>
              </a:rPr>
              <a:t>accurate?</a:t>
            </a:r>
            <a:endParaRPr>
              <a:solidFill>
                <a:schemeClr val="dk1"/>
              </a:solidFill>
            </a:endParaRPr>
          </a:p>
          <a:p>
            <a:pPr marL="0" lvl="0" indent="0" algn="l" rtl="0">
              <a:spcBef>
                <a:spcPts val="0"/>
              </a:spcBef>
              <a:spcAft>
                <a:spcPts val="0"/>
              </a:spcAft>
              <a:buNone/>
            </a:pPr>
            <a:endParaRPr/>
          </a:p>
        </p:txBody>
      </p:sp>
      <p:pic>
        <p:nvPicPr>
          <p:cNvPr id="1179" name="Google Shape;1179;p153" descr="a hand-drawn visualization using two hands of different sizes to contrast the attendance at Donald Trump's Inauguration with the attendance at the Women's March Protest to question whether visualizations created with software are more accurate" title="context example C"/>
          <p:cNvPicPr preferRelativeResize="0"/>
          <p:nvPr/>
        </p:nvPicPr>
        <p:blipFill>
          <a:blip r:embed="rId3">
            <a:alphaModFix/>
          </a:blip>
          <a:stretch>
            <a:fillRect/>
          </a:stretch>
        </p:blipFill>
        <p:spPr>
          <a:xfrm>
            <a:off x="3636300" y="946525"/>
            <a:ext cx="5012201" cy="3757099"/>
          </a:xfrm>
          <a:prstGeom prst="rect">
            <a:avLst/>
          </a:prstGeom>
          <a:noFill/>
          <a:ln>
            <a:noFill/>
          </a:ln>
        </p:spPr>
      </p:pic>
      <p:sp>
        <p:nvSpPr>
          <p:cNvPr id="1180" name="Google Shape;1180;p153"/>
          <p:cNvSpPr txBox="1"/>
          <p:nvPr/>
        </p:nvSpPr>
        <p:spPr>
          <a:xfrm>
            <a:off x="3264200" y="4627425"/>
            <a:ext cx="5756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Mona Chalabi, cited in </a:t>
            </a:r>
            <a:r>
              <a:rPr lang="en" sz="1200" i="1">
                <a:solidFill>
                  <a:schemeClr val="dk1"/>
                </a:solidFill>
              </a:rPr>
              <a:t>Wired </a:t>
            </a:r>
            <a:r>
              <a:rPr lang="en" sz="1200">
                <a:solidFill>
                  <a:schemeClr val="dk1"/>
                </a:solidFill>
              </a:rPr>
              <a:t>article by Liz Stinson, “</a:t>
            </a:r>
            <a:r>
              <a:rPr lang="en" sz="1200" u="sng">
                <a:solidFill>
                  <a:srgbClr val="094FAA"/>
                </a:solidFill>
                <a:hlinkClick r:id="rId4">
                  <a:extLst>
                    <a:ext uri="{A12FA001-AC4F-418D-AE19-62706E023703}">
                      <ahyp:hlinkClr xmlns:ahyp="http://schemas.microsoft.com/office/drawing/2018/hyperlinkcolor" val="tx"/>
                    </a:ext>
                  </a:extLst>
                </a:hlinkClick>
              </a:rPr>
              <a:t>The Nerdy Charm of Artisanal, Hand-Drawn Infographics</a:t>
            </a:r>
            <a:r>
              <a:rPr lang="en" sz="1200">
                <a:solidFill>
                  <a:schemeClr val="dk1"/>
                </a:solidFill>
              </a:rPr>
              <a:t>”</a:t>
            </a:r>
            <a:endParaRPr sz="1200">
              <a:solidFill>
                <a:schemeClr val="dk1"/>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1184"/>
        <p:cNvGrpSpPr/>
        <p:nvPr/>
      </p:nvGrpSpPr>
      <p:grpSpPr>
        <a:xfrm>
          <a:off x="0" y="0"/>
          <a:ext cx="0" cy="0"/>
          <a:chOff x="0" y="0"/>
          <a:chExt cx="0" cy="0"/>
        </a:xfrm>
      </p:grpSpPr>
      <p:sp>
        <p:nvSpPr>
          <p:cNvPr id="1185" name="Google Shape;1185;p1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Contextual differences </a:t>
            </a:r>
            <a:endParaRPr/>
          </a:p>
        </p:txBody>
      </p:sp>
      <p:sp>
        <p:nvSpPr>
          <p:cNvPr id="1186" name="Google Shape;1186;p154"/>
          <p:cNvSpPr txBox="1">
            <a:spLocks noGrp="1"/>
          </p:cNvSpPr>
          <p:nvPr>
            <p:ph type="body" idx="1"/>
          </p:nvPr>
        </p:nvSpPr>
        <p:spPr>
          <a:xfrm>
            <a:off x="311700" y="1152475"/>
            <a:ext cx="3991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1600"/>
              </a:spcBef>
              <a:spcAft>
                <a:spcPts val="0"/>
              </a:spcAft>
              <a:buNone/>
            </a:pPr>
            <a:r>
              <a:rPr lang="en"/>
              <a:t>We might have different critical requirements compared to scientific-looking visualizations.</a:t>
            </a:r>
            <a:endParaRPr/>
          </a:p>
          <a:p>
            <a:pPr marL="0" lvl="0" indent="0" algn="l" rtl="0">
              <a:spcBef>
                <a:spcPts val="1600"/>
              </a:spcBef>
              <a:spcAft>
                <a:spcPts val="1600"/>
              </a:spcAft>
              <a:buNone/>
            </a:pPr>
            <a:endParaRPr/>
          </a:p>
        </p:txBody>
      </p:sp>
      <p:pic>
        <p:nvPicPr>
          <p:cNvPr id="1187" name="Google Shape;1187;p154" descr="a hand-drawn visualization of companies who both celebrate Pride and donate to homophobic politicians that uses cartoon Care Bears, rainbows, and poop emojis to critique the companies who make these donations, which demonstrates the power of customized visualizations" title="Context example D"/>
          <p:cNvPicPr preferRelativeResize="0"/>
          <p:nvPr/>
        </p:nvPicPr>
        <p:blipFill>
          <a:blip r:embed="rId3">
            <a:alphaModFix/>
          </a:blip>
          <a:stretch>
            <a:fillRect/>
          </a:stretch>
        </p:blipFill>
        <p:spPr>
          <a:xfrm>
            <a:off x="4449922" y="76200"/>
            <a:ext cx="4643404" cy="4674350"/>
          </a:xfrm>
          <a:prstGeom prst="rect">
            <a:avLst/>
          </a:prstGeom>
          <a:noFill/>
          <a:ln>
            <a:noFill/>
          </a:ln>
        </p:spPr>
      </p:pic>
      <p:sp>
        <p:nvSpPr>
          <p:cNvPr id="1188" name="Google Shape;1188;p154"/>
          <p:cNvSpPr txBox="1">
            <a:spLocks noGrp="1"/>
          </p:cNvSpPr>
          <p:nvPr>
            <p:ph type="body" idx="1"/>
          </p:nvPr>
        </p:nvSpPr>
        <p:spPr>
          <a:xfrm>
            <a:off x="4373725" y="4703625"/>
            <a:ext cx="4643400" cy="605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050">
                <a:solidFill>
                  <a:schemeClr val="dk1"/>
                </a:solidFill>
              </a:rPr>
              <a:t>Mona Chalabi, “</a:t>
            </a:r>
            <a:r>
              <a:rPr lang="en" sz="1050" u="sng">
                <a:solidFill>
                  <a:srgbClr val="094FAA"/>
                </a:solidFill>
                <a:hlinkClick r:id="rId4">
                  <a:extLst>
                    <a:ext uri="{A12FA001-AC4F-418D-AE19-62706E023703}">
                      <ahyp:hlinkClr xmlns:ahyp="http://schemas.microsoft.com/office/drawing/2018/hyperlinkcolor" val="tx"/>
                    </a:ext>
                  </a:extLst>
                </a:hlinkClick>
              </a:rPr>
              <a:t>Companies that celebrate Pride while donating to homophobic politicians</a:t>
            </a:r>
            <a:r>
              <a:rPr lang="en" sz="1050">
                <a:solidFill>
                  <a:schemeClr val="dk1"/>
                </a:solidFill>
              </a:rPr>
              <a:t>”</a:t>
            </a:r>
            <a:endParaRPr sz="1050">
              <a:solidFill>
                <a:schemeClr val="dk1"/>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used in the visualization</a:t>
            </a:r>
            <a:endParaRPr/>
          </a:p>
        </p:txBody>
      </p:sp>
      <p:sp>
        <p:nvSpPr>
          <p:cNvPr id="1194" name="Google Shape;1194;p1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How was the data collected, processed, and visualized? Why? By whom?</a:t>
            </a:r>
            <a:endParaRPr/>
          </a:p>
          <a:p>
            <a:pPr marL="457200" lvl="0" indent="-342900" algn="l" rtl="0">
              <a:spcBef>
                <a:spcPts val="1600"/>
              </a:spcBef>
              <a:spcAft>
                <a:spcPts val="1600"/>
              </a:spcAft>
              <a:buSzPts val="1800"/>
              <a:buChar char="●"/>
            </a:pPr>
            <a:r>
              <a:rPr lang="en"/>
              <a:t>Was this information easy to find?</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Same data, different interpretations</a:t>
            </a:r>
            <a:endParaRPr/>
          </a:p>
        </p:txBody>
      </p:sp>
      <p:sp>
        <p:nvSpPr>
          <p:cNvPr id="1200" name="Google Shape;1200;p156"/>
          <p:cNvSpPr txBox="1"/>
          <p:nvPr/>
        </p:nvSpPr>
        <p:spPr>
          <a:xfrm>
            <a:off x="1056200" y="1117625"/>
            <a:ext cx="3000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Majority of fans favour more frequent men’s FIFA World Cups</a:t>
            </a:r>
            <a:endParaRPr b="1"/>
          </a:p>
        </p:txBody>
      </p:sp>
      <p:pic>
        <p:nvPicPr>
          <p:cNvPr id="1201" name="Google Shape;1201;p156" descr="a pie chart with two wedges where one is 55% to demonstrate how data can be aggregated to argue that the options totaling 55% are more important than the option representing 45%" title="critical data example 1"/>
          <p:cNvPicPr preferRelativeResize="0"/>
          <p:nvPr/>
        </p:nvPicPr>
        <p:blipFill>
          <a:blip r:embed="rId3">
            <a:alphaModFix/>
          </a:blip>
          <a:stretch>
            <a:fillRect/>
          </a:stretch>
        </p:blipFill>
        <p:spPr>
          <a:xfrm>
            <a:off x="990600" y="1690313"/>
            <a:ext cx="3131195" cy="2979501"/>
          </a:xfrm>
          <a:prstGeom prst="rect">
            <a:avLst/>
          </a:prstGeom>
          <a:noFill/>
          <a:ln>
            <a:noFill/>
          </a:ln>
        </p:spPr>
      </p:pic>
      <p:sp>
        <p:nvSpPr>
          <p:cNvPr id="1202" name="Google Shape;1202;p156"/>
          <p:cNvSpPr txBox="1"/>
          <p:nvPr/>
        </p:nvSpPr>
        <p:spPr>
          <a:xfrm>
            <a:off x="228600" y="4666725"/>
            <a:ext cx="4572000" cy="4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FIFA, “</a:t>
            </a:r>
            <a:r>
              <a:rPr lang="en" sz="1100" u="sng">
                <a:solidFill>
                  <a:srgbClr val="094FAA"/>
                </a:solidFill>
                <a:hlinkClick r:id="rId4">
                  <a:extLst>
                    <a:ext uri="{A12FA001-AC4F-418D-AE19-62706E023703}">
                      <ahyp:hlinkClr xmlns:ahyp="http://schemas.microsoft.com/office/drawing/2018/hyperlinkcolor" val="tx"/>
                    </a:ext>
                  </a:extLst>
                </a:hlinkClick>
              </a:rPr>
              <a:t>Majority of fans favour more frequent men’s FIFA World Cups – global survey</a:t>
            </a:r>
            <a:r>
              <a:rPr lang="en" sz="1100"/>
              <a:t>” </a:t>
            </a:r>
            <a:endParaRPr sz="1100"/>
          </a:p>
        </p:txBody>
      </p:sp>
      <p:sp>
        <p:nvSpPr>
          <p:cNvPr id="1203" name="Google Shape;1203;p156"/>
          <p:cNvSpPr txBox="1"/>
          <p:nvPr/>
        </p:nvSpPr>
        <p:spPr>
          <a:xfrm>
            <a:off x="5113850" y="1117625"/>
            <a:ext cx="3717900" cy="7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When choosing between annual and every four years, every four years is the most popular frequency</a:t>
            </a:r>
            <a:endParaRPr b="1"/>
          </a:p>
        </p:txBody>
      </p:sp>
      <p:pic>
        <p:nvPicPr>
          <p:cNvPr id="1204" name="Google Shape;1204;p156" descr="a bar chart with four bars where the largest is 45% to demonstrate how the unaggregated data can be used to argue that the option representing 45% is more important than the other less popular options" title="critical data example 2"/>
          <p:cNvPicPr preferRelativeResize="0"/>
          <p:nvPr/>
        </p:nvPicPr>
        <p:blipFill>
          <a:blip r:embed="rId5">
            <a:alphaModFix/>
          </a:blip>
          <a:stretch>
            <a:fillRect/>
          </a:stretch>
        </p:blipFill>
        <p:spPr>
          <a:xfrm>
            <a:off x="5212800" y="1904475"/>
            <a:ext cx="3527275" cy="2858125"/>
          </a:xfrm>
          <a:prstGeom prst="rect">
            <a:avLst/>
          </a:prstGeom>
          <a:noFill/>
          <a:ln>
            <a:noFill/>
          </a:ln>
        </p:spPr>
      </p:pic>
      <p:sp>
        <p:nvSpPr>
          <p:cNvPr id="1205" name="Google Shape;1205;p156"/>
          <p:cNvSpPr txBox="1"/>
          <p:nvPr/>
        </p:nvSpPr>
        <p:spPr>
          <a:xfrm>
            <a:off x="4961450" y="4666725"/>
            <a:ext cx="3915900" cy="4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Martyn Ziegler, “</a:t>
            </a:r>
            <a:r>
              <a:rPr lang="en" sz="1100" u="sng">
                <a:solidFill>
                  <a:srgbClr val="094FAA"/>
                </a:solidFill>
                <a:hlinkClick r:id="rId6">
                  <a:extLst>
                    <a:ext uri="{A12FA001-AC4F-418D-AE19-62706E023703}">
                      <ahyp:hlinkClr xmlns:ahyp="http://schemas.microsoft.com/office/drawing/2018/hyperlinkcolor" val="tx"/>
                    </a:ext>
                  </a:extLst>
                </a:hlinkClick>
              </a:rPr>
              <a:t>Full results here of the FIFA World Cup fans survey…</a:t>
            </a:r>
            <a:r>
              <a:rPr lang="en" sz="1100"/>
              <a:t>”</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Argument</a:t>
            </a:r>
            <a:endParaRPr/>
          </a:p>
        </p:txBody>
      </p:sp>
      <p:sp>
        <p:nvSpPr>
          <p:cNvPr id="1211" name="Google Shape;1211;p1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message is this chart trying to convey? What is the focus? What is being left out?</a:t>
            </a:r>
            <a:endParaRPr/>
          </a:p>
          <a:p>
            <a:pPr marL="457200" lvl="0" indent="-342900" algn="l" rtl="0">
              <a:spcBef>
                <a:spcPts val="1600"/>
              </a:spcBef>
              <a:spcAft>
                <a:spcPts val="0"/>
              </a:spcAft>
              <a:buSzPts val="1800"/>
              <a:buChar char="●"/>
            </a:pPr>
            <a:r>
              <a:rPr lang="en"/>
              <a:t>What assumptions are being made? Do they support/challenge established worldviews?</a:t>
            </a:r>
            <a:endParaRPr/>
          </a:p>
          <a:p>
            <a:pPr marL="457200" lvl="0" indent="-342900" algn="l" rtl="0">
              <a:spcBef>
                <a:spcPts val="1600"/>
              </a:spcBef>
              <a:spcAft>
                <a:spcPts val="1600"/>
              </a:spcAft>
              <a:buSzPts val="1800"/>
              <a:buChar char="●"/>
            </a:pPr>
            <a:r>
              <a:rPr lang="en"/>
              <a:t>What tone is being set by the aesthetics of this visualization?</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accurate data can be manipulated</a:t>
            </a:r>
            <a:endParaRPr/>
          </a:p>
        </p:txBody>
      </p:sp>
      <p:pic>
        <p:nvPicPr>
          <p:cNvPr id="1217" name="Google Shape;1217;p158" descr="a line chart with two lines crossing and no y axis, demonstrating how text and color when combined with the distortion from using a dual axis can be used to support a biased argument" title="argument example 1"/>
          <p:cNvPicPr preferRelativeResize="0"/>
          <p:nvPr/>
        </p:nvPicPr>
        <p:blipFill>
          <a:blip r:embed="rId3">
            <a:alphaModFix/>
          </a:blip>
          <a:stretch>
            <a:fillRect/>
          </a:stretch>
        </p:blipFill>
        <p:spPr>
          <a:xfrm>
            <a:off x="261545" y="1747075"/>
            <a:ext cx="2349855" cy="2212575"/>
          </a:xfrm>
          <a:prstGeom prst="rect">
            <a:avLst/>
          </a:prstGeom>
          <a:noFill/>
          <a:ln>
            <a:noFill/>
          </a:ln>
        </p:spPr>
      </p:pic>
      <p:pic>
        <p:nvPicPr>
          <p:cNvPr id="1218" name="Google Shape;1218;p158" descr="a line chart with two lines crossing and a clear y axis, demonstrating how using a single y axis contradicts the biased argument" title="argument example 2"/>
          <p:cNvPicPr preferRelativeResize="0"/>
          <p:nvPr/>
        </p:nvPicPr>
        <p:blipFill>
          <a:blip r:embed="rId4">
            <a:alphaModFix/>
          </a:blip>
          <a:stretch>
            <a:fillRect/>
          </a:stretch>
        </p:blipFill>
        <p:spPr>
          <a:xfrm>
            <a:off x="2782941" y="1747075"/>
            <a:ext cx="2526542" cy="2212576"/>
          </a:xfrm>
          <a:prstGeom prst="rect">
            <a:avLst/>
          </a:prstGeom>
          <a:noFill/>
          <a:ln>
            <a:noFill/>
          </a:ln>
        </p:spPr>
      </p:pic>
      <p:pic>
        <p:nvPicPr>
          <p:cNvPr id="1219" name="Google Shape;1219;p158" descr="a line chart with six lines and yearly data points for each line, demonstrating how using a more detailed dataset offers additional context for the argument and encourages more exploration" title="argument example 3"/>
          <p:cNvPicPr preferRelativeResize="0"/>
          <p:nvPr/>
        </p:nvPicPr>
        <p:blipFill>
          <a:blip r:embed="rId5">
            <a:alphaModFix/>
          </a:blip>
          <a:stretch>
            <a:fillRect/>
          </a:stretch>
        </p:blipFill>
        <p:spPr>
          <a:xfrm>
            <a:off x="5481025" y="1747075"/>
            <a:ext cx="3451381" cy="2212575"/>
          </a:xfrm>
          <a:prstGeom prst="rect">
            <a:avLst/>
          </a:prstGeom>
          <a:noFill/>
          <a:ln>
            <a:noFill/>
          </a:ln>
        </p:spPr>
      </p:pic>
      <p:sp>
        <p:nvSpPr>
          <p:cNvPr id="1220" name="Google Shape;1220;p158"/>
          <p:cNvSpPr txBox="1"/>
          <p:nvPr/>
        </p:nvSpPr>
        <p:spPr>
          <a:xfrm>
            <a:off x="0" y="4624950"/>
            <a:ext cx="9144000" cy="4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Alberto Cairo, “</a:t>
            </a:r>
            <a:r>
              <a:rPr lang="en" sz="1200" u="sng">
                <a:solidFill>
                  <a:srgbClr val="094FAA"/>
                </a:solidFill>
                <a:hlinkClick r:id="rId6">
                  <a:extLst>
                    <a:ext uri="{A12FA001-AC4F-418D-AE19-62706E023703}">
                      <ahyp:hlinkClr xmlns:ahyp="http://schemas.microsoft.com/office/drawing/2018/hyperlinkcolor" val="tx"/>
                    </a:ext>
                  </a:extLst>
                </a:hlinkClick>
              </a:rPr>
              <a:t>If you see bullshit, say “bullshit!</a:t>
            </a:r>
            <a:r>
              <a:rPr lang="en" sz="1200">
                <a:solidFill>
                  <a:schemeClr val="dk1"/>
                </a:solidFill>
              </a:rPr>
              <a:t>”</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a:t>
            </a:r>
            <a:endParaRPr/>
          </a:p>
        </p:txBody>
      </p:sp>
      <p:sp>
        <p:nvSpPr>
          <p:cNvPr id="1226" name="Google Shape;1226;p1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Does the visualization empower the audience?</a:t>
            </a:r>
            <a:endParaRPr/>
          </a:p>
          <a:p>
            <a:pPr marL="457200" lvl="0" indent="-342900" algn="l" rtl="0">
              <a:spcBef>
                <a:spcPts val="1600"/>
              </a:spcBef>
              <a:spcAft>
                <a:spcPts val="1600"/>
              </a:spcAft>
              <a:buSzPts val="1800"/>
              <a:buChar char="●"/>
            </a:pPr>
            <a:r>
              <a:rPr lang="en"/>
              <a:t>Have all steps been taken to increase benefit and reduce harm in producing and publishing this visualization?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11700" y="1798375"/>
            <a:ext cx="8520600" cy="119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Visual principles/properties</a:t>
            </a:r>
            <a:endParaRPr i="1"/>
          </a:p>
        </p:txBody>
      </p:sp>
      <p:sp>
        <p:nvSpPr>
          <p:cNvPr id="207" name="Google Shape;207;p34">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208" name="Google Shape;208;p34"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209" name="Google Shape;209;p34"/>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210" name="Google Shape;210;p34"/>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211" name="Google Shape;211;p34"/>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212" name="Google Shape;212;p34"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Misrepresentation causes harm</a:t>
            </a:r>
            <a:endParaRPr/>
          </a:p>
        </p:txBody>
      </p:sp>
      <p:pic>
        <p:nvPicPr>
          <p:cNvPr id="1232" name="Google Shape;1232;p160" descr="a table of data from CNN's 2020 US presidential election exit polls, demonstrating CNN's use of &quot;Something Else&quot; to represent racial identities other than White, Latino, Black, and Asian." title="impact example"/>
          <p:cNvPicPr preferRelativeResize="0"/>
          <p:nvPr/>
        </p:nvPicPr>
        <p:blipFill>
          <a:blip r:embed="rId3">
            <a:alphaModFix/>
          </a:blip>
          <a:stretch>
            <a:fillRect/>
          </a:stretch>
        </p:blipFill>
        <p:spPr>
          <a:xfrm>
            <a:off x="2015747" y="1449225"/>
            <a:ext cx="5112499" cy="2875250"/>
          </a:xfrm>
          <a:prstGeom prst="rect">
            <a:avLst/>
          </a:prstGeom>
          <a:noFill/>
          <a:ln>
            <a:noFill/>
          </a:ln>
        </p:spPr>
      </p:pic>
      <p:sp>
        <p:nvSpPr>
          <p:cNvPr id="1233" name="Google Shape;1233;p160"/>
          <p:cNvSpPr txBox="1"/>
          <p:nvPr/>
        </p:nvSpPr>
        <p:spPr>
          <a:xfrm>
            <a:off x="2428950" y="4400675"/>
            <a:ext cx="428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Native Americans in Philanthropy, “</a:t>
            </a:r>
            <a:r>
              <a:rPr lang="en" u="sng">
                <a:solidFill>
                  <a:srgbClr val="094FAA"/>
                </a:solidFill>
                <a:hlinkClick r:id="rId4">
                  <a:extLst>
                    <a:ext uri="{A12FA001-AC4F-418D-AE19-62706E023703}">
                      <ahyp:hlinkClr xmlns:ahyp="http://schemas.microsoft.com/office/drawing/2018/hyperlinkcolor" val="tx"/>
                    </a:ext>
                  </a:extLst>
                </a:hlinkClick>
              </a:rPr>
              <a:t>Indigenous Identity: More Than ‘Something Else</a:t>
            </a:r>
            <a:r>
              <a:rPr lang="en"/>
              <a:t>’”</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Gestalt Laws of Perceptual Organization</a:t>
            </a:r>
            <a:endParaRPr/>
          </a:p>
        </p:txBody>
      </p:sp>
      <p:sp>
        <p:nvSpPr>
          <p:cNvPr id="218" name="Google Shape;21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Humans naturally perceive objects as organized patterns and objects</a:t>
            </a:r>
            <a:endParaRPr/>
          </a:p>
          <a:p>
            <a:pPr marL="914400" lvl="1" indent="-342900" algn="l" rtl="0">
              <a:spcBef>
                <a:spcPts val="0"/>
              </a:spcBef>
              <a:spcAft>
                <a:spcPts val="0"/>
              </a:spcAft>
              <a:buSzPts val="1800"/>
              <a:buChar char="○"/>
            </a:pPr>
            <a:r>
              <a:rPr lang="en" sz="1800"/>
              <a:t>known as Prägnanz</a:t>
            </a:r>
            <a:endParaRPr sz="1800"/>
          </a:p>
          <a:p>
            <a:pPr marL="457200" lvl="0" indent="-342900" algn="l" rtl="0">
              <a:spcBef>
                <a:spcPts val="0"/>
              </a:spcBef>
              <a:spcAft>
                <a:spcPts val="0"/>
              </a:spcAft>
              <a:buSzPts val="1800"/>
              <a:buChar char="●"/>
            </a:pPr>
            <a:r>
              <a:rPr lang="en"/>
              <a:t>Gestalt: “more than the sum of its parts”</a:t>
            </a:r>
            <a:endParaRPr/>
          </a:p>
          <a:p>
            <a:pPr marL="457200" lvl="0" indent="-342900" algn="l" rtl="0">
              <a:spcBef>
                <a:spcPts val="0"/>
              </a:spcBef>
              <a:spcAft>
                <a:spcPts val="0"/>
              </a:spcAft>
              <a:buSzPts val="1800"/>
              <a:buChar char="●"/>
            </a:pPr>
            <a:r>
              <a:rPr lang="en"/>
              <a:t>Early 20th century psychology</a:t>
            </a:r>
            <a:endParaRPr/>
          </a:p>
          <a:p>
            <a:pPr marL="457200" lvl="0" indent="-342900" algn="l" rtl="0">
              <a:spcBef>
                <a:spcPts val="0"/>
              </a:spcBef>
              <a:spcAft>
                <a:spcPts val="0"/>
              </a:spcAft>
              <a:buSzPts val="1800"/>
              <a:buChar char="●"/>
            </a:pPr>
            <a:r>
              <a:rPr lang="en"/>
              <a:t>Principles of how we perceive patterns can be important to data visualization</a:t>
            </a:r>
            <a:endParaRPr/>
          </a:p>
          <a:p>
            <a:pPr marL="457200" lvl="0" indent="-342900" algn="l" rtl="0">
              <a:spcBef>
                <a:spcPts val="0"/>
              </a:spcBef>
              <a:spcAft>
                <a:spcPts val="0"/>
              </a:spcAft>
              <a:buSzPts val="1800"/>
              <a:buChar char="●"/>
            </a:pPr>
            <a:r>
              <a:rPr lang="en"/>
              <a:t>6+ principles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Similarity</a:t>
            </a:r>
            <a:endParaRPr/>
          </a:p>
        </p:txBody>
      </p:sp>
      <p:sp>
        <p:nvSpPr>
          <p:cNvPr id="225" name="Google Shape;225;p36"/>
          <p:cNvSpPr txBox="1">
            <a:spLocks noGrp="1"/>
          </p:cNvSpPr>
          <p:nvPr>
            <p:ph type="body" idx="1"/>
          </p:nvPr>
        </p:nvSpPr>
        <p:spPr>
          <a:xfrm>
            <a:off x="311700" y="1152475"/>
            <a:ext cx="8520600" cy="48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brains tend to make connections between elements with a similar design</a:t>
            </a:r>
            <a:endParaRPr/>
          </a:p>
          <a:p>
            <a:pPr marL="0" lvl="0" indent="0" algn="l" rtl="0">
              <a:spcBef>
                <a:spcPts val="1600"/>
              </a:spcBef>
              <a:spcAft>
                <a:spcPts val="1600"/>
              </a:spcAft>
              <a:buNone/>
            </a:pPr>
            <a:endParaRPr/>
          </a:p>
        </p:txBody>
      </p:sp>
      <p:pic>
        <p:nvPicPr>
          <p:cNvPr id="226" name="Google Shape;226;p36" descr="rows of alternating colored circles to represent how similarity of color leads to grouping" title="law of similarity example"/>
          <p:cNvPicPr preferRelativeResize="0"/>
          <p:nvPr/>
        </p:nvPicPr>
        <p:blipFill>
          <a:blip r:embed="rId3">
            <a:alphaModFix/>
          </a:blip>
          <a:stretch>
            <a:fillRect/>
          </a:stretch>
        </p:blipFill>
        <p:spPr>
          <a:xfrm>
            <a:off x="3127325" y="1787875"/>
            <a:ext cx="2889341" cy="3203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Similarity Example 2.1</a:t>
            </a:r>
            <a:endParaRPr/>
          </a:p>
        </p:txBody>
      </p:sp>
      <p:sp>
        <p:nvSpPr>
          <p:cNvPr id="233" name="Google Shape;233;p37"/>
          <p:cNvSpPr txBox="1">
            <a:spLocks noGrp="1"/>
          </p:cNvSpPr>
          <p:nvPr>
            <p:ph type="body" idx="1"/>
          </p:nvPr>
        </p:nvSpPr>
        <p:spPr>
          <a:xfrm>
            <a:off x="311700" y="1152475"/>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brains tend to make connections between elements with a similar design</a:t>
            </a:r>
            <a:endParaRPr dirty="0"/>
          </a:p>
          <a:p>
            <a:pPr marL="0" lvl="0" indent="0" algn="l" rtl="0">
              <a:spcBef>
                <a:spcPts val="1600"/>
              </a:spcBef>
              <a:spcAft>
                <a:spcPts val="1600"/>
              </a:spcAft>
              <a:buNone/>
            </a:pPr>
            <a:endParaRPr dirty="0"/>
          </a:p>
        </p:txBody>
      </p:sp>
      <p:pic>
        <p:nvPicPr>
          <p:cNvPr id="234" name="Google Shape;234;p37" descr="scatter plot with husband's age in year's on the x-axis and wife's age in years on the y-axis"/>
          <p:cNvPicPr preferRelativeResize="0"/>
          <p:nvPr/>
        </p:nvPicPr>
        <p:blipFill>
          <a:blip r:embed="rId3">
            <a:alphaModFix/>
          </a:blip>
          <a:stretch>
            <a:fillRect/>
          </a:stretch>
        </p:blipFill>
        <p:spPr>
          <a:xfrm>
            <a:off x="2347450" y="1886725"/>
            <a:ext cx="4607200" cy="3218200"/>
          </a:xfrm>
          <a:prstGeom prst="rect">
            <a:avLst/>
          </a:prstGeom>
          <a:noFill/>
          <a:ln>
            <a:noFill/>
          </a:ln>
        </p:spPr>
      </p:pic>
      <p:sp>
        <p:nvSpPr>
          <p:cNvPr id="235" name="Google Shape;235;p37"/>
          <p:cNvSpPr txBox="1"/>
          <p:nvPr/>
        </p:nvSpPr>
        <p:spPr>
          <a:xfrm>
            <a:off x="19150" y="4389250"/>
            <a:ext cx="23475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Daydreaming Numbers, “</a:t>
            </a:r>
            <a:r>
              <a:rPr lang="en" sz="1200" u="sng">
                <a:solidFill>
                  <a:srgbClr val="094FAA"/>
                </a:solidFill>
                <a:hlinkClick r:id="rId4">
                  <a:extLst>
                    <a:ext uri="{A12FA001-AC4F-418D-AE19-62706E023703}">
                      <ahyp:hlinkClr xmlns:ahyp="http://schemas.microsoft.com/office/drawing/2018/hyperlinkcolor" val="tx"/>
                    </a:ext>
                  </a:extLst>
                </a:hlinkClick>
              </a:rPr>
              <a:t>Gestalt Laws Applied to Data Visualization</a:t>
            </a:r>
            <a:r>
              <a:rPr lang="en" sz="1200"/>
              <a:t>” </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Similarity Example 2.2</a:t>
            </a:r>
            <a:endParaRPr/>
          </a:p>
        </p:txBody>
      </p:sp>
      <p:sp>
        <p:nvSpPr>
          <p:cNvPr id="242" name="Google Shape;242;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brains tend to make connections between elements with a similar design</a:t>
            </a:r>
            <a:endParaRPr/>
          </a:p>
          <a:p>
            <a:pPr marL="0" lvl="0" indent="0" algn="l" rtl="0">
              <a:spcBef>
                <a:spcPts val="1600"/>
              </a:spcBef>
              <a:spcAft>
                <a:spcPts val="1600"/>
              </a:spcAft>
              <a:buNone/>
            </a:pPr>
            <a:endParaRPr/>
          </a:p>
        </p:txBody>
      </p:sp>
      <p:pic>
        <p:nvPicPr>
          <p:cNvPr id="243" name="Google Shape;243;p38" descr="Scatter plot with husband's age in year's on the x-axis and wife's age in years on the y-axis with best fit line."/>
          <p:cNvPicPr preferRelativeResize="0"/>
          <p:nvPr/>
        </p:nvPicPr>
        <p:blipFill>
          <a:blip r:embed="rId3">
            <a:alphaModFix/>
          </a:blip>
          <a:stretch>
            <a:fillRect/>
          </a:stretch>
        </p:blipFill>
        <p:spPr>
          <a:xfrm>
            <a:off x="2347450" y="1886725"/>
            <a:ext cx="4607200" cy="3218200"/>
          </a:xfrm>
          <a:prstGeom prst="rect">
            <a:avLst/>
          </a:prstGeom>
          <a:noFill/>
          <a:ln>
            <a:noFill/>
          </a:ln>
        </p:spPr>
      </p:pic>
      <p:cxnSp>
        <p:nvCxnSpPr>
          <p:cNvPr id="244" name="Google Shape;244;p38" descr="Positive trend line"/>
          <p:cNvCxnSpPr/>
          <p:nvPr/>
        </p:nvCxnSpPr>
        <p:spPr>
          <a:xfrm rot="10800000" flipH="1">
            <a:off x="2633125" y="2118350"/>
            <a:ext cx="4364700" cy="2594400"/>
          </a:xfrm>
          <a:prstGeom prst="straightConnector1">
            <a:avLst/>
          </a:prstGeom>
          <a:noFill/>
          <a:ln w="9525" cap="flat" cmpd="sng">
            <a:solidFill>
              <a:schemeClr val="dk2"/>
            </a:solidFill>
            <a:prstDash val="solid"/>
            <a:round/>
            <a:headEnd type="none" w="med" len="med"/>
            <a:tailEnd type="none" w="med" len="med"/>
          </a:ln>
        </p:spPr>
      </p:cxnSp>
      <p:sp>
        <p:nvSpPr>
          <p:cNvPr id="245" name="Google Shape;245;p38"/>
          <p:cNvSpPr txBox="1"/>
          <p:nvPr/>
        </p:nvSpPr>
        <p:spPr>
          <a:xfrm>
            <a:off x="19150" y="4389250"/>
            <a:ext cx="23475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Daydreaming Numbers, “</a:t>
            </a:r>
            <a:r>
              <a:rPr lang="en" sz="1200" u="sng">
                <a:solidFill>
                  <a:srgbClr val="094FAA"/>
                </a:solidFill>
                <a:hlinkClick r:id="rId4">
                  <a:extLst>
                    <a:ext uri="{A12FA001-AC4F-418D-AE19-62706E023703}">
                      <ahyp:hlinkClr xmlns:ahyp="http://schemas.microsoft.com/office/drawing/2018/hyperlinkcolor" val="tx"/>
                    </a:ext>
                  </a:extLst>
                </a:hlinkClick>
              </a:rPr>
              <a:t>Gestalt Laws Applied to Data Visualization</a:t>
            </a:r>
            <a:r>
              <a:rPr lang="en" sz="1200"/>
              <a:t>” </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Proximity</a:t>
            </a:r>
            <a:endParaRPr/>
          </a:p>
        </p:txBody>
      </p:sp>
      <p:sp>
        <p:nvSpPr>
          <p:cNvPr id="252" name="Google Shape;252;p39"/>
          <p:cNvSpPr txBox="1">
            <a:spLocks noGrp="1"/>
          </p:cNvSpPr>
          <p:nvPr>
            <p:ph type="body" idx="1"/>
          </p:nvPr>
        </p:nvSpPr>
        <p:spPr>
          <a:xfrm>
            <a:off x="311700" y="1152475"/>
            <a:ext cx="8520600" cy="562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Elements that are closer together in a design are often linked in our minds</a:t>
            </a:r>
            <a:endParaRPr/>
          </a:p>
        </p:txBody>
      </p:sp>
      <p:pic>
        <p:nvPicPr>
          <p:cNvPr id="253" name="Google Shape;253;p39" descr="rows of circles where two rows are close together, followed by a larger gap and then another two rows, representing how proximity leads to grouping" title="law of proximity example"/>
          <p:cNvPicPr preferRelativeResize="0"/>
          <p:nvPr/>
        </p:nvPicPr>
        <p:blipFill>
          <a:blip r:embed="rId3">
            <a:alphaModFix/>
          </a:blip>
          <a:stretch>
            <a:fillRect/>
          </a:stretch>
        </p:blipFill>
        <p:spPr>
          <a:xfrm>
            <a:off x="2943425" y="1867075"/>
            <a:ext cx="3257151" cy="3124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1798375"/>
            <a:ext cx="8520600" cy="119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dirty="0"/>
              <a:t>What is data visualization?</a:t>
            </a:r>
            <a:endParaRPr i="1" dirty="0"/>
          </a:p>
        </p:txBody>
      </p:sp>
      <p:sp>
        <p:nvSpPr>
          <p:cNvPr id="121" name="Google Shape;121;p22">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22" name="Google Shape;122;p22"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123" name="Google Shape;123;p22"/>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124" name="Google Shape;124;p22"/>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125" name="Google Shape;125;p22"/>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126" name="Google Shape;126;p22"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Proximity Example 2</a:t>
            </a:r>
            <a:endParaRPr/>
          </a:p>
        </p:txBody>
      </p:sp>
      <p:sp>
        <p:nvSpPr>
          <p:cNvPr id="260" name="Google Shape;260;p40"/>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Elements that are closer together in a design are often linked in our minds</a:t>
            </a:r>
            <a:endParaRPr/>
          </a:p>
        </p:txBody>
      </p:sp>
      <p:pic>
        <p:nvPicPr>
          <p:cNvPr id="261" name="Google Shape;261;p40" descr="Scatter plot: husband's age vs. wife's age in years. Grouped by wife is older than husband, husband is older than wife, and where they are the same age"/>
          <p:cNvPicPr preferRelativeResize="0"/>
          <p:nvPr/>
        </p:nvPicPr>
        <p:blipFill>
          <a:blip r:embed="rId3">
            <a:alphaModFix/>
          </a:blip>
          <a:stretch>
            <a:fillRect/>
          </a:stretch>
        </p:blipFill>
        <p:spPr>
          <a:xfrm>
            <a:off x="2582225" y="2069951"/>
            <a:ext cx="3979559" cy="295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Enclosure</a:t>
            </a:r>
            <a:endParaRPr/>
          </a:p>
        </p:txBody>
      </p:sp>
      <p:sp>
        <p:nvSpPr>
          <p:cNvPr id="268" name="Google Shape;268;p41"/>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appear to have a boundary around them are perceived as a group.</a:t>
            </a:r>
            <a:endParaRPr/>
          </a:p>
        </p:txBody>
      </p:sp>
      <p:pic>
        <p:nvPicPr>
          <p:cNvPr id="269" name="Google Shape;269;p41" descr="Rows of circles with an L-shaped group in the center to demonstrate how enclosing objects within a boundary can lead to the perception that they are a group." title="Law of Enclosure Example"/>
          <p:cNvPicPr preferRelativeResize="0"/>
          <p:nvPr/>
        </p:nvPicPr>
        <p:blipFill>
          <a:blip r:embed="rId3">
            <a:alphaModFix/>
          </a:blip>
          <a:stretch>
            <a:fillRect/>
          </a:stretch>
        </p:blipFill>
        <p:spPr>
          <a:xfrm>
            <a:off x="3392288" y="2165875"/>
            <a:ext cx="2359425" cy="2542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Enclosure Example 2</a:t>
            </a:r>
            <a:endParaRPr/>
          </a:p>
        </p:txBody>
      </p:sp>
      <p:sp>
        <p:nvSpPr>
          <p:cNvPr id="276" name="Google Shape;276;p42"/>
          <p:cNvSpPr txBox="1">
            <a:spLocks noGrp="1"/>
          </p:cNvSpPr>
          <p:nvPr>
            <p:ph type="body" idx="1"/>
          </p:nvPr>
        </p:nvSpPr>
        <p:spPr>
          <a:xfrm>
            <a:off x="311700" y="1152475"/>
            <a:ext cx="8520600" cy="49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appear to have a boundary around them are perceived as a group.</a:t>
            </a:r>
            <a:endParaRPr/>
          </a:p>
        </p:txBody>
      </p:sp>
      <p:pic>
        <p:nvPicPr>
          <p:cNvPr id="277" name="Google Shape;277;p42" descr="Bar chart of most valuable brands in India with orange shading behind 3 or the 10 bars."/>
          <p:cNvPicPr preferRelativeResize="0"/>
          <p:nvPr/>
        </p:nvPicPr>
        <p:blipFill>
          <a:blip r:embed="rId3">
            <a:alphaModFix/>
          </a:blip>
          <a:stretch>
            <a:fillRect/>
          </a:stretch>
        </p:blipFill>
        <p:spPr>
          <a:xfrm>
            <a:off x="2663000" y="2321194"/>
            <a:ext cx="3902351" cy="26186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Closure</a:t>
            </a:r>
            <a:endParaRPr/>
          </a:p>
        </p:txBody>
      </p:sp>
      <p:sp>
        <p:nvSpPr>
          <p:cNvPr id="284" name="Google Shape;284;p43"/>
          <p:cNvSpPr txBox="1">
            <a:spLocks noGrp="1"/>
          </p:cNvSpPr>
          <p:nvPr>
            <p:ph type="body" idx="1"/>
          </p:nvPr>
        </p:nvSpPr>
        <p:spPr>
          <a:xfrm>
            <a:off x="311700" y="1152475"/>
            <a:ext cx="8520600" cy="97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Open structures are perceived as closed, complete, and regular whenever there is a way that they can be reasonably interpreted as such.</a:t>
            </a:r>
            <a:endParaRPr/>
          </a:p>
        </p:txBody>
      </p:sp>
      <p:pic>
        <p:nvPicPr>
          <p:cNvPr id="285" name="Google Shape;285;p43" descr="an arc that has a small gap to demonstrate how open structures can be perceived as closed" title="law of closure example 1"/>
          <p:cNvPicPr preferRelativeResize="0"/>
          <p:nvPr/>
        </p:nvPicPr>
        <p:blipFill>
          <a:blip r:embed="rId3">
            <a:alphaModFix/>
          </a:blip>
          <a:stretch>
            <a:fillRect/>
          </a:stretch>
        </p:blipFill>
        <p:spPr>
          <a:xfrm>
            <a:off x="1728475" y="2822450"/>
            <a:ext cx="2173350" cy="1990475"/>
          </a:xfrm>
          <a:prstGeom prst="rect">
            <a:avLst/>
          </a:prstGeom>
          <a:noFill/>
          <a:ln>
            <a:noFill/>
          </a:ln>
        </p:spPr>
      </p:pic>
      <p:sp>
        <p:nvSpPr>
          <p:cNvPr id="286" name="Google Shape;286;p43" descr="square with a portion of one side missing to demonstrate how open structures can be perceived as closed" title="law of closure example 2"/>
          <p:cNvSpPr/>
          <p:nvPr/>
        </p:nvSpPr>
        <p:spPr>
          <a:xfrm>
            <a:off x="4732013" y="2933700"/>
            <a:ext cx="1668788" cy="1752600"/>
          </a:xfrm>
          <a:custGeom>
            <a:avLst/>
            <a:gdLst/>
            <a:ahLst/>
            <a:cxnLst/>
            <a:rect l="l" t="t" r="r" b="b"/>
            <a:pathLst>
              <a:path w="89002" h="93472" extrusionOk="0">
                <a:moveTo>
                  <a:pt x="0" y="2032"/>
                </a:moveTo>
                <a:lnTo>
                  <a:pt x="0" y="93472"/>
                </a:lnTo>
                <a:lnTo>
                  <a:pt x="89002" y="93472"/>
                </a:lnTo>
                <a:lnTo>
                  <a:pt x="89002" y="0"/>
                </a:lnTo>
                <a:lnTo>
                  <a:pt x="21540" y="0"/>
                </a:lnTo>
              </a:path>
            </a:pathLst>
          </a:custGeom>
          <a:noFill/>
          <a:ln w="38100" cap="flat" cmpd="sng">
            <a:solidFill>
              <a:schemeClr val="dk2"/>
            </a:solidFill>
            <a:prstDash val="solid"/>
            <a:round/>
            <a:headEnd type="none" w="med" len="med"/>
            <a:tailEnd type="none" w="med" len="med"/>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Law of Closure Example 2</a:t>
            </a:r>
            <a:endParaRPr dirty="0"/>
          </a:p>
        </p:txBody>
      </p:sp>
      <p:sp>
        <p:nvSpPr>
          <p:cNvPr id="293" name="Google Shape;293;p44"/>
          <p:cNvSpPr txBox="1">
            <a:spLocks noGrp="1"/>
          </p:cNvSpPr>
          <p:nvPr>
            <p:ph type="body" idx="1"/>
          </p:nvPr>
        </p:nvSpPr>
        <p:spPr>
          <a:xfrm>
            <a:off x="311700" y="1152475"/>
            <a:ext cx="8520600" cy="72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Open structures are perceived as closed, complete, and regular whenever there is a way that they can be reasonably interpreted as such.</a:t>
            </a:r>
            <a:endParaRPr/>
          </a:p>
        </p:txBody>
      </p:sp>
      <p:pic>
        <p:nvPicPr>
          <p:cNvPr id="294" name="Google Shape;294;p44" descr="Line chart of population in millions over the years with a gap from 1965 to 1975"/>
          <p:cNvPicPr preferRelativeResize="0"/>
          <p:nvPr/>
        </p:nvPicPr>
        <p:blipFill>
          <a:blip r:embed="rId3">
            <a:alphaModFix/>
          </a:blip>
          <a:stretch>
            <a:fillRect/>
          </a:stretch>
        </p:blipFill>
        <p:spPr>
          <a:xfrm>
            <a:off x="2489200" y="2311576"/>
            <a:ext cx="3793951" cy="2649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Law of Closure Example 2: Closed</a:t>
            </a:r>
            <a:endParaRPr dirty="0"/>
          </a:p>
        </p:txBody>
      </p:sp>
      <p:sp>
        <p:nvSpPr>
          <p:cNvPr id="301" name="Google Shape;301;p45"/>
          <p:cNvSpPr txBox="1">
            <a:spLocks noGrp="1"/>
          </p:cNvSpPr>
          <p:nvPr>
            <p:ph type="body" idx="1"/>
          </p:nvPr>
        </p:nvSpPr>
        <p:spPr>
          <a:xfrm>
            <a:off x="311700" y="1152475"/>
            <a:ext cx="8520600" cy="85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Open structures are perceived as closed, complete, and regular whenever there is a way that they can be reasonably interpreted as such.</a:t>
            </a:r>
            <a:endParaRPr/>
          </a:p>
        </p:txBody>
      </p:sp>
      <p:pic>
        <p:nvPicPr>
          <p:cNvPr id="302" name="Google Shape;302;p45" descr="Line chart of population in millions over the years with a straight line used to fill in gap from 1965 to 1975"/>
          <p:cNvPicPr preferRelativeResize="0"/>
          <p:nvPr/>
        </p:nvPicPr>
        <p:blipFill>
          <a:blip r:embed="rId3">
            <a:alphaModFix/>
          </a:blip>
          <a:stretch>
            <a:fillRect/>
          </a:stretch>
        </p:blipFill>
        <p:spPr>
          <a:xfrm>
            <a:off x="2489200" y="2463976"/>
            <a:ext cx="3793951" cy="2649100"/>
          </a:xfrm>
          <a:prstGeom prst="rect">
            <a:avLst/>
          </a:prstGeom>
          <a:noFill/>
          <a:ln>
            <a:noFill/>
          </a:ln>
        </p:spPr>
      </p:pic>
      <p:cxnSp>
        <p:nvCxnSpPr>
          <p:cNvPr id="303" name="Google Shape;303;p45" descr="Positive line filling in gap in a graph"/>
          <p:cNvCxnSpPr/>
          <p:nvPr/>
        </p:nvCxnSpPr>
        <p:spPr>
          <a:xfrm rot="10800000" flipH="1">
            <a:off x="4442050" y="3225775"/>
            <a:ext cx="939900" cy="115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Continuity</a:t>
            </a:r>
            <a:endParaRPr/>
          </a:p>
        </p:txBody>
      </p:sp>
      <p:sp>
        <p:nvSpPr>
          <p:cNvPr id="310" name="Google Shape;310;p46"/>
          <p:cNvSpPr txBox="1">
            <a:spLocks noGrp="1"/>
          </p:cNvSpPr>
          <p:nvPr>
            <p:ph type="body" idx="1"/>
          </p:nvPr>
        </p:nvSpPr>
        <p:spPr>
          <a:xfrm>
            <a:off x="311700" y="1152475"/>
            <a:ext cx="8520600" cy="91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are aligned together or appear to be a continuation of one another are perceived as a group.</a:t>
            </a:r>
            <a:endParaRPr/>
          </a:p>
        </p:txBody>
      </p:sp>
      <p:pic>
        <p:nvPicPr>
          <p:cNvPr id="311" name="Google Shape;311;p46" descr="An image of three objects. Two are vertically aligned together and one appears to be a continuation of the two aligned images, based on connecting arrows." title="Example image of Law of Continuity"/>
          <p:cNvPicPr preferRelativeResize="0"/>
          <p:nvPr/>
        </p:nvPicPr>
        <p:blipFill>
          <a:blip r:embed="rId3">
            <a:alphaModFix/>
          </a:blip>
          <a:stretch>
            <a:fillRect/>
          </a:stretch>
        </p:blipFill>
        <p:spPr>
          <a:xfrm>
            <a:off x="838200" y="2219275"/>
            <a:ext cx="7452205" cy="2771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Continuity Example 2</a:t>
            </a:r>
            <a:endParaRPr/>
          </a:p>
        </p:txBody>
      </p:sp>
      <p:sp>
        <p:nvSpPr>
          <p:cNvPr id="318" name="Google Shape;318;p47"/>
          <p:cNvSpPr txBox="1">
            <a:spLocks noGrp="1"/>
          </p:cNvSpPr>
          <p:nvPr>
            <p:ph type="body" idx="1"/>
          </p:nvPr>
        </p:nvSpPr>
        <p:spPr>
          <a:xfrm>
            <a:off x="311700" y="1152475"/>
            <a:ext cx="8520600" cy="83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are aligned together or appear to be a continuation of one another are perceived as a group.</a:t>
            </a:r>
            <a:endParaRPr/>
          </a:p>
        </p:txBody>
      </p:sp>
      <p:pic>
        <p:nvPicPr>
          <p:cNvPr id="319" name="Google Shape;319;p47" descr="An image two intersecting antique keys appear to be a continuation of one another" title="Example image 2 of Law of Continuity"/>
          <p:cNvPicPr preferRelativeResize="0"/>
          <p:nvPr/>
        </p:nvPicPr>
        <p:blipFill>
          <a:blip r:embed="rId3">
            <a:alphaModFix/>
          </a:blip>
          <a:stretch>
            <a:fillRect/>
          </a:stretch>
        </p:blipFill>
        <p:spPr>
          <a:xfrm>
            <a:off x="667375" y="2535119"/>
            <a:ext cx="2656399" cy="2475281"/>
          </a:xfrm>
          <a:prstGeom prst="rect">
            <a:avLst/>
          </a:prstGeom>
          <a:noFill/>
          <a:ln>
            <a:noFill/>
          </a:ln>
        </p:spPr>
      </p:pic>
      <p:pic>
        <p:nvPicPr>
          <p:cNvPr id="320" name="Google Shape;320;p47" descr="An image with bar chart lines aligned together." title="Example image 3 of Law of Continuity"/>
          <p:cNvPicPr preferRelativeResize="0"/>
          <p:nvPr/>
        </p:nvPicPr>
        <p:blipFill>
          <a:blip r:embed="rId4">
            <a:alphaModFix/>
          </a:blip>
          <a:stretch>
            <a:fillRect/>
          </a:stretch>
        </p:blipFill>
        <p:spPr>
          <a:xfrm>
            <a:off x="4053475" y="2363426"/>
            <a:ext cx="4361950" cy="2750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Connection</a:t>
            </a:r>
            <a:endParaRPr/>
          </a:p>
        </p:txBody>
      </p:sp>
      <p:sp>
        <p:nvSpPr>
          <p:cNvPr id="327" name="Google Shape;327;p48"/>
          <p:cNvSpPr txBox="1">
            <a:spLocks noGrp="1"/>
          </p:cNvSpPr>
          <p:nvPr>
            <p:ph type="body" idx="1"/>
          </p:nvPr>
        </p:nvSpPr>
        <p:spPr>
          <a:xfrm>
            <a:off x="311700" y="1152475"/>
            <a:ext cx="8520600" cy="51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are connected, usually by a line, are perceived as a group.</a:t>
            </a:r>
            <a:endParaRPr/>
          </a:p>
        </p:txBody>
      </p:sp>
      <p:pic>
        <p:nvPicPr>
          <p:cNvPr id="328" name="Google Shape;328;p48" descr="Rows of black circles that have a line going through some of them to demonstrate how using a line to connect objects can lead to them being perceived as a group." title="Law of Connection Example"/>
          <p:cNvPicPr preferRelativeResize="0"/>
          <p:nvPr/>
        </p:nvPicPr>
        <p:blipFill>
          <a:blip r:embed="rId3">
            <a:alphaModFix/>
          </a:blip>
          <a:stretch>
            <a:fillRect/>
          </a:stretch>
        </p:blipFill>
        <p:spPr>
          <a:xfrm>
            <a:off x="3302539" y="2214022"/>
            <a:ext cx="2538923" cy="2531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Connection Example 2.1</a:t>
            </a:r>
            <a:endParaRPr/>
          </a:p>
        </p:txBody>
      </p:sp>
      <p:sp>
        <p:nvSpPr>
          <p:cNvPr id="335" name="Google Shape;335;p49"/>
          <p:cNvSpPr txBox="1">
            <a:spLocks noGrp="1"/>
          </p:cNvSpPr>
          <p:nvPr>
            <p:ph type="body" idx="1"/>
          </p:nvPr>
        </p:nvSpPr>
        <p:spPr>
          <a:xfrm>
            <a:off x="311700" y="1152475"/>
            <a:ext cx="8520600" cy="49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are connected, usually by a line, are perceived as a group.</a:t>
            </a:r>
            <a:endParaRPr/>
          </a:p>
        </p:txBody>
      </p:sp>
      <p:pic>
        <p:nvPicPr>
          <p:cNvPr id="336" name="Google Shape;336;p49" descr="Scatter plot with orange points and blue points. The blue points are connected with a line."/>
          <p:cNvPicPr preferRelativeResize="0"/>
          <p:nvPr/>
        </p:nvPicPr>
        <p:blipFill>
          <a:blip r:embed="rId3">
            <a:alphaModFix/>
          </a:blip>
          <a:stretch>
            <a:fillRect/>
          </a:stretch>
        </p:blipFill>
        <p:spPr>
          <a:xfrm>
            <a:off x="152400" y="2240419"/>
            <a:ext cx="4372545" cy="27506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57631" y="244627"/>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Data Visualization</a:t>
            </a:r>
            <a:endParaRPr/>
          </a:p>
        </p:txBody>
      </p:sp>
      <p:sp>
        <p:nvSpPr>
          <p:cNvPr id="132" name="Google Shape;132;p23"/>
          <p:cNvSpPr txBox="1">
            <a:spLocks noGrp="1"/>
          </p:cNvSpPr>
          <p:nvPr>
            <p:ph type="body" idx="4294967295"/>
          </p:nvPr>
        </p:nvSpPr>
        <p:spPr>
          <a:xfrm>
            <a:off x="457631" y="1238800"/>
            <a:ext cx="9016800" cy="2256300"/>
          </a:xfrm>
          <a:prstGeom prst="rect">
            <a:avLst/>
          </a:prstGeom>
          <a:noFill/>
          <a:ln>
            <a:noFill/>
          </a:ln>
        </p:spPr>
        <p:txBody>
          <a:bodyPr spcFirstLastPara="1" wrap="square" lIns="68575" tIns="34275" rIns="68575" bIns="34275" anchor="t" anchorCtr="0">
            <a:noAutofit/>
          </a:bodyPr>
          <a:lstStyle/>
          <a:p>
            <a:pPr marL="25400" lvl="0" indent="0" algn="l" rtl="0">
              <a:lnSpc>
                <a:spcPct val="90000"/>
              </a:lnSpc>
              <a:spcBef>
                <a:spcPts val="0"/>
              </a:spcBef>
              <a:spcAft>
                <a:spcPts val="0"/>
              </a:spcAft>
              <a:buClr>
                <a:schemeClr val="dk1"/>
              </a:buClr>
              <a:buSzPts val="2100"/>
              <a:buNone/>
            </a:pPr>
            <a:r>
              <a:rPr lang="en"/>
              <a:t>Anything that converts data sources into a visual representation</a:t>
            </a:r>
            <a:endParaRPr/>
          </a:p>
          <a:p>
            <a:pPr marL="25400" lvl="0" indent="0" algn="l" rtl="0">
              <a:lnSpc>
                <a:spcPct val="90000"/>
              </a:lnSpc>
              <a:spcBef>
                <a:spcPts val="800"/>
              </a:spcBef>
              <a:spcAft>
                <a:spcPts val="1600"/>
              </a:spcAft>
              <a:buClr>
                <a:schemeClr val="dk1"/>
              </a:buClr>
              <a:buSzPts val="2100"/>
              <a:buNone/>
            </a:pPr>
            <a:r>
              <a:rPr lang="en"/>
              <a:t>charts, graphs, maps, even just tables</a:t>
            </a:r>
            <a:endParaRPr/>
          </a:p>
        </p:txBody>
      </p:sp>
      <p:sp>
        <p:nvSpPr>
          <p:cNvPr id="133" name="Google Shape;133;p23"/>
          <p:cNvSpPr txBox="1"/>
          <p:nvPr/>
        </p:nvSpPr>
        <p:spPr>
          <a:xfrm>
            <a:off x="6949440" y="4885555"/>
            <a:ext cx="2194800" cy="2307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100" b="0" i="0" u="none" strike="noStrike" cap="none">
                <a:solidFill>
                  <a:schemeClr val="dk1"/>
                </a:solidFill>
                <a:latin typeface="Calibri"/>
                <a:ea typeface="Calibri"/>
                <a:cs typeface="Calibri"/>
                <a:sym typeface="Calibri"/>
              </a:rPr>
              <a:t>Slide credit to Angela Zoss</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Connection Example 2.2</a:t>
            </a:r>
            <a:endParaRPr/>
          </a:p>
        </p:txBody>
      </p:sp>
      <p:sp>
        <p:nvSpPr>
          <p:cNvPr id="343" name="Google Shape;343;p50"/>
          <p:cNvSpPr txBox="1">
            <a:spLocks noGrp="1"/>
          </p:cNvSpPr>
          <p:nvPr>
            <p:ph type="body" idx="1"/>
          </p:nvPr>
        </p:nvSpPr>
        <p:spPr>
          <a:xfrm>
            <a:off x="311700" y="1152475"/>
            <a:ext cx="8520600" cy="52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Objects that are connected, usually by a line, are perceived as a group.</a:t>
            </a:r>
            <a:endParaRPr/>
          </a:p>
        </p:txBody>
      </p:sp>
      <p:pic>
        <p:nvPicPr>
          <p:cNvPr id="344" name="Google Shape;344;p50" descr="Scatter plot with orange points and blue points. The blue points are connected with a line."/>
          <p:cNvPicPr preferRelativeResize="0"/>
          <p:nvPr/>
        </p:nvPicPr>
        <p:blipFill>
          <a:blip r:embed="rId3">
            <a:alphaModFix/>
          </a:blip>
          <a:stretch>
            <a:fillRect/>
          </a:stretch>
        </p:blipFill>
        <p:spPr>
          <a:xfrm>
            <a:off x="152400" y="2240419"/>
            <a:ext cx="4372545" cy="2750681"/>
          </a:xfrm>
          <a:prstGeom prst="rect">
            <a:avLst/>
          </a:prstGeom>
          <a:noFill/>
          <a:ln>
            <a:noFill/>
          </a:ln>
        </p:spPr>
      </p:pic>
      <p:pic>
        <p:nvPicPr>
          <p:cNvPr id="345" name="Google Shape;345;p50" descr="Scatter plot with orange points and blue points. The orange points are connected with a line."/>
          <p:cNvPicPr preferRelativeResize="0"/>
          <p:nvPr/>
        </p:nvPicPr>
        <p:blipFill>
          <a:blip r:embed="rId4">
            <a:alphaModFix/>
          </a:blip>
          <a:stretch>
            <a:fillRect/>
          </a:stretch>
        </p:blipFill>
        <p:spPr>
          <a:xfrm>
            <a:off x="4677345" y="2240419"/>
            <a:ext cx="4314255" cy="2720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Preattentive Processing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2"/>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a:t>Count the 4s</a:t>
            </a:r>
            <a:endParaRPr/>
          </a:p>
        </p:txBody>
      </p:sp>
      <p:pic>
        <p:nvPicPr>
          <p:cNvPr id="356" name="Google Shape;356;p52" descr="list of random numbers in black text including some fours"/>
          <p:cNvPicPr preferRelativeResize="0"/>
          <p:nvPr/>
        </p:nvPicPr>
        <p:blipFill>
          <a:blip r:embed="rId3">
            <a:alphaModFix/>
          </a:blip>
          <a:stretch>
            <a:fillRect/>
          </a:stretch>
        </p:blipFill>
        <p:spPr>
          <a:xfrm>
            <a:off x="152400" y="1170125"/>
            <a:ext cx="8039100" cy="3267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a:t>Count the 4s: Color</a:t>
            </a:r>
            <a:endParaRPr/>
          </a:p>
        </p:txBody>
      </p:sp>
      <p:pic>
        <p:nvPicPr>
          <p:cNvPr id="362" name="Google Shape;362;p53" descr="list of random numbers in black text with fours in red"/>
          <p:cNvPicPr preferRelativeResize="0"/>
          <p:nvPr/>
        </p:nvPicPr>
        <p:blipFill>
          <a:blip r:embed="rId3">
            <a:alphaModFix/>
          </a:blip>
          <a:stretch>
            <a:fillRect/>
          </a:stretch>
        </p:blipFill>
        <p:spPr>
          <a:xfrm>
            <a:off x="152400" y="1170125"/>
            <a:ext cx="8048625" cy="3267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a:t>Pre-attentive Processing: Color</a:t>
            </a:r>
            <a:endParaRPr/>
          </a:p>
        </p:txBody>
      </p:sp>
      <p:pic>
        <p:nvPicPr>
          <p:cNvPr id="369" name="Google Shape;369;p54" descr="a group of circles where all are blue except for one that is red to demonstrate how color is processed pre-attentively" title="pre-attentive processing color example"/>
          <p:cNvPicPr preferRelativeResize="0"/>
          <p:nvPr/>
        </p:nvPicPr>
        <p:blipFill rotWithShape="1">
          <a:blip r:embed="rId3">
            <a:alphaModFix/>
          </a:blip>
          <a:srcRect/>
          <a:stretch/>
        </p:blipFill>
        <p:spPr>
          <a:xfrm>
            <a:off x="3648075" y="1470371"/>
            <a:ext cx="1847850" cy="1905000"/>
          </a:xfrm>
          <a:prstGeom prst="rect">
            <a:avLst/>
          </a:prstGeom>
          <a:noFill/>
          <a:ln>
            <a:noFill/>
          </a:ln>
        </p:spPr>
      </p:pic>
      <p:sp>
        <p:nvSpPr>
          <p:cNvPr id="370" name="Google Shape;370;p54"/>
          <p:cNvSpPr/>
          <p:nvPr/>
        </p:nvSpPr>
        <p:spPr>
          <a:xfrm>
            <a:off x="311700" y="4100923"/>
            <a:ext cx="5770200" cy="852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chemeClr val="dk1"/>
                </a:solidFill>
              </a:rPr>
              <a:t>Healey, C. G., &amp; Enns, J. T. (2012). Attention and visual memory in visualization and computer graphics. </a:t>
            </a:r>
            <a:r>
              <a:rPr lang="en" sz="1100" i="1" u="none" strike="noStrike" cap="none">
                <a:solidFill>
                  <a:schemeClr val="dk1"/>
                </a:solidFill>
              </a:rPr>
              <a:t>IEEE Transactions on Visualization and Computer Graphics, 18</a:t>
            </a:r>
            <a:r>
              <a:rPr lang="en" sz="1100" i="0" u="none" strike="noStrike" cap="none">
                <a:solidFill>
                  <a:schemeClr val="dk1"/>
                </a:solidFill>
              </a:rPr>
              <a:t>(7), 1170-1188.</a:t>
            </a:r>
            <a:br>
              <a:rPr lang="en" sz="1100" i="0" u="none" strike="noStrike" cap="none">
                <a:solidFill>
                  <a:schemeClr val="dk1"/>
                </a:solidFill>
              </a:rPr>
            </a:br>
            <a:r>
              <a:rPr lang="en" sz="1100" i="0" u="sng" strike="noStrike" cap="none">
                <a:solidFill>
                  <a:schemeClr val="hlink"/>
                </a:solidFill>
                <a:hlinkClick r:id="rId4"/>
              </a:rPr>
              <a:t>http://dx.doi.org.proxy.lib.duke.edu/10.1109/TVCG.2011.127</a:t>
            </a:r>
            <a:endParaRPr sz="1100" i="0" u="none" strike="noStrike" cap="none">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a:t>Pre-attentive Processing: Shape</a:t>
            </a:r>
            <a:endParaRPr/>
          </a:p>
        </p:txBody>
      </p:sp>
      <p:pic>
        <p:nvPicPr>
          <p:cNvPr id="377" name="Google Shape;377;p55" descr="a group of shapes where all are squares except for one that is a circle to demonstrate how shape is processed pre-attentively" title="pre-attentive processing shape example"/>
          <p:cNvPicPr preferRelativeResize="0"/>
          <p:nvPr/>
        </p:nvPicPr>
        <p:blipFill rotWithShape="1">
          <a:blip r:embed="rId3">
            <a:alphaModFix/>
          </a:blip>
          <a:srcRect t="1653"/>
          <a:stretch/>
        </p:blipFill>
        <p:spPr>
          <a:xfrm>
            <a:off x="3643313" y="1504854"/>
            <a:ext cx="1857375" cy="1836037"/>
          </a:xfrm>
          <a:prstGeom prst="rect">
            <a:avLst/>
          </a:prstGeom>
          <a:noFill/>
          <a:ln>
            <a:noFill/>
          </a:ln>
        </p:spPr>
      </p:pic>
      <p:sp>
        <p:nvSpPr>
          <p:cNvPr id="378" name="Google Shape;378;p55"/>
          <p:cNvSpPr/>
          <p:nvPr/>
        </p:nvSpPr>
        <p:spPr>
          <a:xfrm>
            <a:off x="314925" y="4134849"/>
            <a:ext cx="5770200" cy="758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chemeClr val="dk1"/>
                </a:solidFill>
              </a:rPr>
              <a:t>Healey, C. G., &amp; Enns, J. T. (2012). Attention and visual memory in visualization and computer graphics. </a:t>
            </a:r>
            <a:r>
              <a:rPr lang="en" sz="1100" i="1" u="none" strike="noStrike" cap="none">
                <a:solidFill>
                  <a:schemeClr val="dk1"/>
                </a:solidFill>
              </a:rPr>
              <a:t>IEEE Transactions on Visualization and Computer Graphics, 18</a:t>
            </a:r>
            <a:r>
              <a:rPr lang="en" sz="1100" i="0" u="none" strike="noStrike" cap="none">
                <a:solidFill>
                  <a:schemeClr val="dk1"/>
                </a:solidFill>
              </a:rPr>
              <a:t>(7), 1170-1188.</a:t>
            </a:r>
            <a:br>
              <a:rPr lang="en" sz="1100" i="0" u="none" strike="noStrike" cap="none">
                <a:solidFill>
                  <a:schemeClr val="dk1"/>
                </a:solidFill>
              </a:rPr>
            </a:br>
            <a:r>
              <a:rPr lang="en" sz="1100" i="0" u="sng" strike="noStrike" cap="none">
                <a:solidFill>
                  <a:schemeClr val="hlink"/>
                </a:solidFill>
                <a:hlinkClick r:id="rId4"/>
              </a:rPr>
              <a:t>http://dx.doi.org.proxy.lib.duke.edu/10.1109/TVCG.2011.127</a:t>
            </a:r>
            <a:endParaRPr sz="1100" i="0" u="none" strike="noStrike" cap="none">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a:t>Pre-attentive Processing: Combined</a:t>
            </a:r>
            <a:endParaRPr/>
          </a:p>
        </p:txBody>
      </p:sp>
      <p:pic>
        <p:nvPicPr>
          <p:cNvPr id="385" name="Google Shape;385;p56" descr="a group of shapes that includes a mix of circles and squares in blue and red where only one  is both a circle and red to demonstrate how combining shape and color prevents pre-attentive processing" title="pre-attentive processing combined example"/>
          <p:cNvPicPr preferRelativeResize="0"/>
          <p:nvPr/>
        </p:nvPicPr>
        <p:blipFill rotWithShape="1">
          <a:blip r:embed="rId3">
            <a:alphaModFix/>
          </a:blip>
          <a:srcRect/>
          <a:stretch/>
        </p:blipFill>
        <p:spPr>
          <a:xfrm rot="10800000">
            <a:off x="3643313" y="1479896"/>
            <a:ext cx="1857375" cy="1885950"/>
          </a:xfrm>
          <a:prstGeom prst="rect">
            <a:avLst/>
          </a:prstGeom>
          <a:noFill/>
          <a:ln>
            <a:noFill/>
          </a:ln>
        </p:spPr>
      </p:pic>
      <p:sp>
        <p:nvSpPr>
          <p:cNvPr id="386" name="Google Shape;386;p56"/>
          <p:cNvSpPr/>
          <p:nvPr/>
        </p:nvSpPr>
        <p:spPr>
          <a:xfrm>
            <a:off x="628650" y="4317824"/>
            <a:ext cx="5770200" cy="734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chemeClr val="dk1"/>
                </a:solidFill>
              </a:rPr>
              <a:t>Healey, C. G., &amp; Enns, J. T. (2012). Attention and visual memory in visualization and computer graphics. </a:t>
            </a:r>
            <a:r>
              <a:rPr lang="en" sz="1100" i="1" u="none" strike="noStrike" cap="none">
                <a:solidFill>
                  <a:schemeClr val="dk1"/>
                </a:solidFill>
              </a:rPr>
              <a:t>IEEE Transactions on Visualization and Computer Graphics, 18</a:t>
            </a:r>
            <a:r>
              <a:rPr lang="en" sz="1100" i="0" u="none" strike="noStrike" cap="none">
                <a:solidFill>
                  <a:schemeClr val="dk1"/>
                </a:solidFill>
              </a:rPr>
              <a:t>(7), 1170-1188.</a:t>
            </a:r>
            <a:br>
              <a:rPr lang="en" sz="1100" i="0" u="none" strike="noStrike" cap="none">
                <a:solidFill>
                  <a:schemeClr val="dk1"/>
                </a:solidFill>
              </a:rPr>
            </a:br>
            <a:r>
              <a:rPr lang="en" sz="1100" i="0" u="sng" strike="noStrike" cap="none">
                <a:solidFill>
                  <a:schemeClr val="hlink"/>
                </a:solidFill>
                <a:hlinkClick r:id="rId4"/>
              </a:rPr>
              <a:t>http://dx.doi.org.proxy.lib.duke.edu/10.1109/TVCG.2011.127</a:t>
            </a:r>
            <a:endParaRPr sz="1100" i="0" u="none" strike="noStrike" cap="none">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7"/>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a:t>Pre-attentive attributes for visualization</a:t>
            </a:r>
            <a:endParaRPr/>
          </a:p>
        </p:txBody>
      </p:sp>
      <p:pic>
        <p:nvPicPr>
          <p:cNvPr id="392" name="Google Shape;392;p57" descr="Form: orientation, line length, line width, size, shape, curvature, added marks, and enclosure. Color: intensity and hue. Spatial position: 2D position." title="Attributes"/>
          <p:cNvPicPr preferRelativeResize="0"/>
          <p:nvPr/>
        </p:nvPicPr>
        <p:blipFill rotWithShape="1">
          <a:blip r:embed="rId3">
            <a:alphaModFix/>
          </a:blip>
          <a:srcRect/>
          <a:stretch/>
        </p:blipFill>
        <p:spPr>
          <a:xfrm>
            <a:off x="1614488" y="1133569"/>
            <a:ext cx="4587128" cy="3669703"/>
          </a:xfrm>
          <a:prstGeom prst="rect">
            <a:avLst/>
          </a:prstGeom>
          <a:noFill/>
          <a:ln>
            <a:noFill/>
          </a:ln>
        </p:spPr>
      </p:pic>
      <p:sp>
        <p:nvSpPr>
          <p:cNvPr id="393" name="Google Shape;393;p57"/>
          <p:cNvSpPr/>
          <p:nvPr/>
        </p:nvSpPr>
        <p:spPr>
          <a:xfrm>
            <a:off x="311688" y="4842922"/>
            <a:ext cx="51435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Stephen Few, “</a:t>
            </a:r>
            <a:r>
              <a:rPr lang="en" u="sng">
                <a:solidFill>
                  <a:srgbClr val="094FAA"/>
                </a:solidFill>
                <a:hlinkClick r:id="rId4">
                  <a:extLst>
                    <a:ext uri="{A12FA001-AC4F-418D-AE19-62706E023703}">
                      <ahyp:hlinkClr xmlns:ahyp="http://schemas.microsoft.com/office/drawing/2018/hyperlinkcolor" val="tx"/>
                    </a:ext>
                  </a:extLst>
                </a:hlinkClick>
              </a:rPr>
              <a:t>Tapping the Power of Visual Perception</a:t>
            </a:r>
            <a:r>
              <a:rPr lang="en"/>
              <a:t>” </a:t>
            </a:r>
            <a:endParaRPr sz="1100" i="0" u="none" strike="noStrike" cap="none">
              <a:solidFill>
                <a:srgbClr val="000000"/>
              </a:solidFill>
            </a:endParaRPr>
          </a:p>
        </p:txBody>
      </p:sp>
      <p:sp>
        <p:nvSpPr>
          <p:cNvPr id="394" name="Google Shape;394;p57"/>
          <p:cNvSpPr txBox="1"/>
          <p:nvPr/>
        </p:nvSpPr>
        <p:spPr>
          <a:xfrm>
            <a:off x="6807475" y="1962601"/>
            <a:ext cx="1250700" cy="1218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595959"/>
                </a:solidFill>
              </a:rPr>
              <a:t>Also see </a:t>
            </a:r>
            <a:r>
              <a:rPr lang="en" sz="1100" i="0" u="sng" strike="noStrike" cap="none">
                <a:solidFill>
                  <a:schemeClr val="hlink"/>
                </a:solidFill>
                <a:hlinkClick r:id="rId5"/>
              </a:rPr>
              <a:t>work of Colin Ware and Christopher Healey</a:t>
            </a:r>
            <a:r>
              <a:rPr lang="en" sz="1100" i="0" u="none" strike="noStrike" cap="none">
                <a:solidFill>
                  <a:srgbClr val="595959"/>
                </a:solidFill>
              </a:rPr>
              <a:t> </a:t>
            </a:r>
            <a:endParaRPr sz="1100" i="0" u="none" strike="noStrike" cap="none">
              <a:solidFill>
                <a:srgbClr val="7F7F7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8"/>
        <p:cNvGrpSpPr/>
        <p:nvPr/>
      </p:nvGrpSpPr>
      <p:grpSpPr>
        <a:xfrm>
          <a:off x="0" y="0"/>
          <a:ext cx="0" cy="0"/>
          <a:chOff x="0" y="0"/>
          <a:chExt cx="0" cy="0"/>
        </a:xfrm>
      </p:grpSpPr>
      <p:sp>
        <p:nvSpPr>
          <p:cNvPr id="399" name="Google Shape;399;p5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Key parts of a data visualization</a:t>
            </a:r>
            <a:endParaRPr i="1"/>
          </a:p>
        </p:txBody>
      </p:sp>
      <p:sp>
        <p:nvSpPr>
          <p:cNvPr id="400" name="Google Shape;400;p58">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401" name="Google Shape;401;p58"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402" name="Google Shape;402;p58"/>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403" name="Google Shape;403;p58"/>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404" name="Google Shape;404;p58"/>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405" name="Google Shape;405;p58"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Components of a Visualization</a:t>
            </a:r>
            <a:endParaRPr>
              <a:solidFill>
                <a:schemeClr val="lt1"/>
              </a:solidFill>
            </a:endParaRPr>
          </a:p>
        </p:txBody>
      </p:sp>
      <p:pic>
        <p:nvPicPr>
          <p:cNvPr id="411" name="Google Shape;411;p59" descr="Chart with components labeled: figure number, title, subtitle, y-axis, axis label, data label, x-axis title, legend, source."/>
          <p:cNvPicPr preferRelativeResize="0"/>
          <p:nvPr/>
        </p:nvPicPr>
        <p:blipFill>
          <a:blip r:embed="rId3">
            <a:alphaModFix/>
          </a:blip>
          <a:stretch>
            <a:fillRect/>
          </a:stretch>
        </p:blipFill>
        <p:spPr>
          <a:xfrm>
            <a:off x="534550" y="0"/>
            <a:ext cx="8207482" cy="4838700"/>
          </a:xfrm>
          <a:prstGeom prst="rect">
            <a:avLst/>
          </a:prstGeom>
          <a:noFill/>
          <a:ln>
            <a:noFill/>
          </a:ln>
        </p:spPr>
      </p:pic>
      <p:sp>
        <p:nvSpPr>
          <p:cNvPr id="412" name="Google Shape;412;p59"/>
          <p:cNvSpPr txBox="1"/>
          <p:nvPr/>
        </p:nvSpPr>
        <p:spPr>
          <a:xfrm>
            <a:off x="0" y="4700050"/>
            <a:ext cx="8531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Source: Abrigo, L.A. &amp;  Schneider, G.S. (2018). </a:t>
            </a:r>
            <a:r>
              <a:rPr lang="en" sz="1100" i="1"/>
              <a:t>Data visualization guidelines.</a:t>
            </a:r>
            <a:r>
              <a:rPr lang="en" sz="1100"/>
              <a:t> The Cato Institute. </a:t>
            </a:r>
            <a:r>
              <a:rPr lang="en" sz="1100" u="sng">
                <a:solidFill>
                  <a:schemeClr val="hlink"/>
                </a:solidFill>
                <a:hlinkClick r:id="rId4"/>
              </a:rPr>
              <a:t>https://github.com/glosophy/CatoDataVizGuidelines</a:t>
            </a:r>
            <a:r>
              <a:rPr lang="en" sz="1100"/>
              <a:t>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600"/>
              <a:buNone/>
            </a:pPr>
            <a:r>
              <a:rPr lang="en" dirty="0"/>
              <a:t>What is data visualization?: Definition</a:t>
            </a:r>
            <a:endParaRPr dirty="0"/>
          </a:p>
        </p:txBody>
      </p:sp>
      <p:sp>
        <p:nvSpPr>
          <p:cNvPr id="139" name="Google Shape;139;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600"/>
              </a:spcBef>
              <a:spcAft>
                <a:spcPts val="0"/>
              </a:spcAft>
              <a:buSzPts val="2400"/>
              <a:buChar char="▪"/>
            </a:pPr>
            <a:r>
              <a:rPr lang="en" dirty="0"/>
              <a:t>Graphical/visual representation of information</a:t>
            </a:r>
            <a:endParaRPr dirty="0"/>
          </a:p>
          <a:p>
            <a:pPr marL="457200" lvl="0" indent="-381000" algn="l" rtl="0">
              <a:lnSpc>
                <a:spcPct val="100000"/>
              </a:lnSpc>
              <a:spcBef>
                <a:spcPts val="600"/>
              </a:spcBef>
              <a:spcAft>
                <a:spcPts val="0"/>
              </a:spcAft>
              <a:buSzPts val="2400"/>
              <a:buChar char="▪"/>
            </a:pPr>
            <a:r>
              <a:rPr lang="en" dirty="0"/>
              <a:t>Identify trends, outliers, patterns (especially helpful for large amounts of data)</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0"/>
          <p:cNvSpPr txBox="1">
            <a:spLocks noGrp="1"/>
          </p:cNvSpPr>
          <p:nvPr>
            <p:ph type="title"/>
          </p:nvPr>
        </p:nvSpPr>
        <p:spPr>
          <a:xfrm>
            <a:off x="311700" y="160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Chart Content</a:t>
            </a:r>
            <a:endParaRPr/>
          </a:p>
        </p:txBody>
      </p:sp>
      <p:pic>
        <p:nvPicPr>
          <p:cNvPr id="418" name="Google Shape;418;p60" descr="chart with components labeled and focus on chart content including: data labels, legends, and notes."/>
          <p:cNvPicPr preferRelativeResize="0"/>
          <p:nvPr/>
        </p:nvPicPr>
        <p:blipFill>
          <a:blip r:embed="rId3">
            <a:alphaModFix/>
          </a:blip>
          <a:stretch>
            <a:fillRect/>
          </a:stretch>
        </p:blipFill>
        <p:spPr>
          <a:xfrm>
            <a:off x="1734138" y="1094350"/>
            <a:ext cx="5827523" cy="3395375"/>
          </a:xfrm>
          <a:prstGeom prst="rect">
            <a:avLst/>
          </a:prstGeom>
          <a:noFill/>
          <a:ln>
            <a:noFill/>
          </a:ln>
        </p:spPr>
      </p:pic>
      <p:sp>
        <p:nvSpPr>
          <p:cNvPr id="419" name="Google Shape;419;p60"/>
          <p:cNvSpPr txBox="1"/>
          <p:nvPr/>
        </p:nvSpPr>
        <p:spPr>
          <a:xfrm>
            <a:off x="0" y="4702050"/>
            <a:ext cx="9295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Source: Abrigo, L.A. &amp;  Schneider, G.S. (2018). </a:t>
            </a:r>
            <a:r>
              <a:rPr lang="en" sz="1100" i="1"/>
              <a:t>Data visualization guidelines.</a:t>
            </a:r>
            <a:r>
              <a:rPr lang="en" sz="1100"/>
              <a:t> The Cato Institute. </a:t>
            </a:r>
            <a:r>
              <a:rPr lang="en" sz="1100" u="sng">
                <a:solidFill>
                  <a:schemeClr val="hlink"/>
                </a:solidFill>
                <a:hlinkClick r:id="rId4"/>
              </a:rPr>
              <a:t>https://github.com/glosophy/CatoDataVizGuidelines</a:t>
            </a:r>
            <a:r>
              <a:rPr lang="en" sz="1100"/>
              <a:t> </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1"/>
          <p:cNvSpPr txBox="1">
            <a:spLocks noGrp="1"/>
          </p:cNvSpPr>
          <p:nvPr>
            <p:ph type="title"/>
          </p:nvPr>
        </p:nvSpPr>
        <p:spPr>
          <a:xfrm>
            <a:off x="264584" y="77653"/>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Many options for representing data</a:t>
            </a:r>
            <a:endParaRPr/>
          </a:p>
        </p:txBody>
      </p:sp>
      <p:pic>
        <p:nvPicPr>
          <p:cNvPr id="426" name="Google Shape;426;p61" descr="Magnitude channels for ordered attributes most effective to least effective: position on common scale, position on unaligned scale, length (1D size), tilt/angle" title="Channels: Expressiveness types and effectiveness ranks (part 1)"/>
          <p:cNvPicPr preferRelativeResize="0"/>
          <p:nvPr/>
        </p:nvPicPr>
        <p:blipFill rotWithShape="1">
          <a:blip r:embed="rId3">
            <a:alphaModFix/>
          </a:blip>
          <a:srcRect l="954" t="1796" r="44520" b="52599"/>
          <a:stretch/>
        </p:blipFill>
        <p:spPr>
          <a:xfrm>
            <a:off x="1872375" y="958800"/>
            <a:ext cx="3001476" cy="1717825"/>
          </a:xfrm>
          <a:prstGeom prst="rect">
            <a:avLst/>
          </a:prstGeom>
          <a:noFill/>
          <a:ln>
            <a:noFill/>
          </a:ln>
        </p:spPr>
      </p:pic>
      <p:pic>
        <p:nvPicPr>
          <p:cNvPr id="427" name="Google Shape;427;p61" descr="depth (3D position), color luminance, color saturation, curvature, volume." title="Channels: Expressiveness types and effectiveness ranks (part 2)"/>
          <p:cNvPicPr preferRelativeResize="0"/>
          <p:nvPr/>
        </p:nvPicPr>
        <p:blipFill rotWithShape="1">
          <a:blip r:embed="rId3">
            <a:alphaModFix/>
          </a:blip>
          <a:srcRect l="954" t="47402" r="44520" b="1056"/>
          <a:stretch/>
        </p:blipFill>
        <p:spPr>
          <a:xfrm>
            <a:off x="1872375" y="2676625"/>
            <a:ext cx="3001476" cy="1941425"/>
          </a:xfrm>
          <a:prstGeom prst="rect">
            <a:avLst/>
          </a:prstGeom>
          <a:noFill/>
          <a:ln>
            <a:noFill/>
          </a:ln>
        </p:spPr>
      </p:pic>
      <p:pic>
        <p:nvPicPr>
          <p:cNvPr id="428" name="Google Shape;428;p61" descr="Identity channels for categorical attributes most effective to least effective: spatial region, color hue, motion, shape." title="Channels: Expressiveness types and effectiveness ranks (part 3)"/>
          <p:cNvPicPr preferRelativeResize="0"/>
          <p:nvPr/>
        </p:nvPicPr>
        <p:blipFill rotWithShape="1">
          <a:blip r:embed="rId3">
            <a:alphaModFix/>
          </a:blip>
          <a:srcRect l="55574" t="7312" r="768" b="1053"/>
          <a:stretch/>
        </p:blipFill>
        <p:spPr>
          <a:xfrm>
            <a:off x="4873844" y="1166512"/>
            <a:ext cx="2403126" cy="3451538"/>
          </a:xfrm>
          <a:prstGeom prst="rect">
            <a:avLst/>
          </a:prstGeom>
          <a:noFill/>
          <a:ln>
            <a:noFill/>
          </a:ln>
        </p:spPr>
      </p:pic>
      <p:sp>
        <p:nvSpPr>
          <p:cNvPr id="429" name="Google Shape;429;p61"/>
          <p:cNvSpPr txBox="1"/>
          <p:nvPr/>
        </p:nvSpPr>
        <p:spPr>
          <a:xfrm>
            <a:off x="0" y="4720700"/>
            <a:ext cx="924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Visualization Analysis and Design. Tamara Munzner, with illustrations by Eamonn Maguire. A K Peters Visualization Series, CRC Press, 2014. Figure used under a CC-BY 4.0 license.</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Caution when using area as your visual encoding</a:t>
            </a:r>
            <a:endParaRPr/>
          </a:p>
        </p:txBody>
      </p:sp>
      <p:sp>
        <p:nvSpPr>
          <p:cNvPr id="435" name="Google Shape;435;p62"/>
          <p:cNvSpPr txBox="1"/>
          <p:nvPr/>
        </p:nvSpPr>
        <p:spPr>
          <a:xfrm>
            <a:off x="615288" y="1528025"/>
            <a:ext cx="325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Size increasing exponentially</a:t>
            </a:r>
            <a:endParaRPr/>
          </a:p>
        </p:txBody>
      </p:sp>
      <p:sp>
        <p:nvSpPr>
          <p:cNvPr id="436" name="Google Shape;436;p62" descr="square with a 1 by 1 area"/>
          <p:cNvSpPr/>
          <p:nvPr/>
        </p:nvSpPr>
        <p:spPr>
          <a:xfrm>
            <a:off x="747688" y="2008800"/>
            <a:ext cx="457200" cy="45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437" name="Google Shape;437;p62" descr="square with a 2 by 2 area"/>
          <p:cNvSpPr/>
          <p:nvPr/>
        </p:nvSpPr>
        <p:spPr>
          <a:xfrm>
            <a:off x="1490838" y="2008800"/>
            <a:ext cx="914400" cy="914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438" name="Google Shape;438;p62" descr="square with a 3 by 3 area"/>
          <p:cNvSpPr/>
          <p:nvPr/>
        </p:nvSpPr>
        <p:spPr>
          <a:xfrm>
            <a:off x="2691188" y="2008800"/>
            <a:ext cx="1371600" cy="137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439" name="Google Shape;439;p62"/>
          <p:cNvSpPr txBox="1"/>
          <p:nvPr/>
        </p:nvSpPr>
        <p:spPr>
          <a:xfrm>
            <a:off x="5269513" y="1557738"/>
            <a:ext cx="325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Correct increase in area</a:t>
            </a:r>
            <a:endParaRPr/>
          </a:p>
        </p:txBody>
      </p:sp>
      <p:sp>
        <p:nvSpPr>
          <p:cNvPr id="440" name="Google Shape;440;p62" descr="square with a 1 squared area"/>
          <p:cNvSpPr/>
          <p:nvPr/>
        </p:nvSpPr>
        <p:spPr>
          <a:xfrm>
            <a:off x="5437038" y="2068200"/>
            <a:ext cx="457200" cy="45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441" name="Google Shape;441;p62" descr="square whose area is twice as large as the first square"/>
          <p:cNvSpPr/>
          <p:nvPr/>
        </p:nvSpPr>
        <p:spPr>
          <a:xfrm>
            <a:off x="6200563" y="2068200"/>
            <a:ext cx="649200" cy="64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442" name="Google Shape;442;p62" descr="square whose area is three times as large as the area of the first square"/>
          <p:cNvSpPr/>
          <p:nvPr/>
        </p:nvSpPr>
        <p:spPr>
          <a:xfrm>
            <a:off x="7156088" y="2068200"/>
            <a:ext cx="795600" cy="79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3"/>
          <p:cNvSpPr txBox="1">
            <a:spLocks noGrp="1"/>
          </p:cNvSpPr>
          <p:nvPr>
            <p:ph type="title"/>
          </p:nvPr>
        </p:nvSpPr>
        <p:spPr>
          <a:xfrm>
            <a:off x="230081" y="75133"/>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a:t>Meaning of color</a:t>
            </a:r>
            <a:endParaRPr/>
          </a:p>
        </p:txBody>
      </p:sp>
      <p:pic>
        <p:nvPicPr>
          <p:cNvPr id="448" name="Google Shape;448;p63" descr="red logos including Coca-Cola, Dairy Queen, Netflix, and CNN"/>
          <p:cNvPicPr preferRelativeResize="0"/>
          <p:nvPr/>
        </p:nvPicPr>
        <p:blipFill rotWithShape="1">
          <a:blip r:embed="rId3">
            <a:alphaModFix/>
          </a:blip>
          <a:srcRect b="8592"/>
          <a:stretch/>
        </p:blipFill>
        <p:spPr>
          <a:xfrm>
            <a:off x="632130" y="2594726"/>
            <a:ext cx="2811603" cy="1965489"/>
          </a:xfrm>
          <a:prstGeom prst="rect">
            <a:avLst/>
          </a:prstGeom>
          <a:noFill/>
          <a:ln>
            <a:noFill/>
          </a:ln>
        </p:spPr>
      </p:pic>
      <p:pic>
        <p:nvPicPr>
          <p:cNvPr id="449" name="Google Shape;449;p63" descr="Blue logos including Visa, IBM, and Bell"/>
          <p:cNvPicPr preferRelativeResize="0"/>
          <p:nvPr/>
        </p:nvPicPr>
        <p:blipFill rotWithShape="1">
          <a:blip r:embed="rId4">
            <a:alphaModFix/>
          </a:blip>
          <a:srcRect/>
          <a:stretch/>
        </p:blipFill>
        <p:spPr>
          <a:xfrm>
            <a:off x="3469109" y="681688"/>
            <a:ext cx="2763261" cy="2085480"/>
          </a:xfrm>
          <a:prstGeom prst="rect">
            <a:avLst/>
          </a:prstGeom>
          <a:noFill/>
          <a:ln>
            <a:noFill/>
          </a:ln>
        </p:spPr>
      </p:pic>
      <p:pic>
        <p:nvPicPr>
          <p:cNvPr id="450" name="Google Shape;450;p63" descr="Green logos including TD, John Deere, and Land Rover."/>
          <p:cNvPicPr preferRelativeResize="0"/>
          <p:nvPr/>
        </p:nvPicPr>
        <p:blipFill rotWithShape="1">
          <a:blip r:embed="rId5">
            <a:alphaModFix/>
          </a:blip>
          <a:srcRect/>
          <a:stretch/>
        </p:blipFill>
        <p:spPr>
          <a:xfrm>
            <a:off x="6257746" y="2594726"/>
            <a:ext cx="2760850" cy="2111443"/>
          </a:xfrm>
          <a:prstGeom prst="rect">
            <a:avLst/>
          </a:prstGeom>
          <a:noFill/>
          <a:ln>
            <a:noFill/>
          </a:ln>
        </p:spPr>
      </p:pic>
      <p:sp>
        <p:nvSpPr>
          <p:cNvPr id="451" name="Google Shape;451;p63"/>
          <p:cNvSpPr/>
          <p:nvPr/>
        </p:nvSpPr>
        <p:spPr>
          <a:xfrm>
            <a:off x="230075" y="4817000"/>
            <a:ext cx="6948300" cy="281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rPr>
              <a:t>Images from The Logo Factory, “</a:t>
            </a:r>
            <a:r>
              <a:rPr lang="en" sz="1100" u="sng">
                <a:solidFill>
                  <a:srgbClr val="094FAA"/>
                </a:solidFill>
                <a:hlinkClick r:id="rId6">
                  <a:extLst>
                    <a:ext uri="{A12FA001-AC4F-418D-AE19-62706E023703}">
                      <ahyp:hlinkClr xmlns:ahyp="http://schemas.microsoft.com/office/drawing/2018/hyperlinkcolor" val="tx"/>
                    </a:ext>
                  </a:extLst>
                </a:hlinkClick>
              </a:rPr>
              <a:t>Choosing Great Logo Colors Help Bran Selection</a:t>
            </a:r>
            <a:r>
              <a:rPr lang="en" sz="1100">
                <a:solidFill>
                  <a:schemeClr val="dk1"/>
                </a:solidFill>
              </a:rPr>
              <a:t>” </a:t>
            </a:r>
            <a:endParaRPr sz="1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 inspiration</a:t>
            </a:r>
            <a:endParaRPr/>
          </a:p>
        </p:txBody>
      </p:sp>
      <p:sp>
        <p:nvSpPr>
          <p:cNvPr id="457" name="Google Shape;457;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From an image</a:t>
            </a:r>
            <a:endParaRPr/>
          </a:p>
          <a:p>
            <a:pPr marL="914400" lvl="1" indent="-317500" algn="l" rtl="0">
              <a:lnSpc>
                <a:spcPct val="115000"/>
              </a:lnSpc>
              <a:spcBef>
                <a:spcPts val="0"/>
              </a:spcBef>
              <a:spcAft>
                <a:spcPts val="0"/>
              </a:spcAft>
              <a:buClr>
                <a:schemeClr val="dk1"/>
              </a:buClr>
              <a:buSzPts val="1400"/>
              <a:buChar char="○"/>
            </a:pPr>
            <a:r>
              <a:rPr lang="en"/>
              <a:t>Use an image color picker to find out the hex code or RGB code</a:t>
            </a:r>
            <a:endParaRPr/>
          </a:p>
          <a:p>
            <a:pPr marL="457200" lvl="0" indent="-342900" algn="l" rtl="0">
              <a:lnSpc>
                <a:spcPct val="115000"/>
              </a:lnSpc>
              <a:spcBef>
                <a:spcPts val="600"/>
              </a:spcBef>
              <a:spcAft>
                <a:spcPts val="0"/>
              </a:spcAft>
              <a:buSzPts val="1800"/>
              <a:buChar char="●"/>
            </a:pPr>
            <a:r>
              <a:rPr lang="en"/>
              <a:t>Copy pre-tested color gradients</a:t>
            </a:r>
            <a:endParaRPr/>
          </a:p>
          <a:p>
            <a:pPr marL="914400" lvl="1" indent="-317500" algn="l" rtl="0">
              <a:lnSpc>
                <a:spcPct val="115000"/>
              </a:lnSpc>
              <a:spcBef>
                <a:spcPts val="0"/>
              </a:spcBef>
              <a:spcAft>
                <a:spcPts val="0"/>
              </a:spcAft>
              <a:buClr>
                <a:schemeClr val="dk1"/>
              </a:buClr>
              <a:buSzPts val="1400"/>
              <a:buChar char="○"/>
            </a:pPr>
            <a:r>
              <a:rPr lang="en" u="sng">
                <a:solidFill>
                  <a:srgbClr val="094FAA"/>
                </a:solidFill>
                <a:hlinkClick r:id="rId3">
                  <a:extLst>
                    <a:ext uri="{A12FA001-AC4F-418D-AE19-62706E023703}">
                      <ahyp:hlinkClr xmlns:ahyp="http://schemas.microsoft.com/office/drawing/2018/hyperlinkcolor" val="tx"/>
                    </a:ext>
                  </a:extLst>
                </a:hlinkClick>
              </a:rPr>
              <a:t>ColorBrewer 2.0</a:t>
            </a:r>
            <a:endParaRPr>
              <a:solidFill>
                <a:srgbClr val="094FAA"/>
              </a:solidFill>
            </a:endParaRPr>
          </a:p>
          <a:p>
            <a:pPr marL="914400" lvl="1" indent="-317500" algn="l" rtl="0">
              <a:lnSpc>
                <a:spcPct val="115000"/>
              </a:lnSpc>
              <a:spcBef>
                <a:spcPts val="0"/>
              </a:spcBef>
              <a:spcAft>
                <a:spcPts val="0"/>
              </a:spcAft>
              <a:buClr>
                <a:schemeClr val="dk1"/>
              </a:buClr>
              <a:buSzPts val="1400"/>
              <a:buChar char="○"/>
            </a:pPr>
            <a:r>
              <a:rPr lang="en" u="sng">
                <a:solidFill>
                  <a:srgbClr val="094FAA"/>
                </a:solidFill>
                <a:hlinkClick r:id="rId4">
                  <a:extLst>
                    <a:ext uri="{A12FA001-AC4F-418D-AE19-62706E023703}">
                      <ahyp:hlinkClr xmlns:ahyp="http://schemas.microsoft.com/office/drawing/2018/hyperlinkcolor" val="tx"/>
                    </a:ext>
                  </a:extLst>
                </a:hlinkClick>
              </a:rPr>
              <a:t>CartoColor</a:t>
            </a:r>
            <a:r>
              <a:rPr lang="en"/>
              <a:t> </a:t>
            </a:r>
            <a:endParaRPr/>
          </a:p>
          <a:p>
            <a:pPr marL="457200" lvl="0" indent="-342900" algn="l" rtl="0">
              <a:lnSpc>
                <a:spcPct val="115000"/>
              </a:lnSpc>
              <a:spcBef>
                <a:spcPts val="600"/>
              </a:spcBef>
              <a:spcAft>
                <a:spcPts val="0"/>
              </a:spcAft>
              <a:buSzPts val="1800"/>
              <a:buChar char="●"/>
            </a:pPr>
            <a:r>
              <a:rPr lang="en"/>
              <a:t>Use a single color or group of colors as inspiration to create your palette</a:t>
            </a:r>
            <a:endParaRPr/>
          </a:p>
          <a:p>
            <a:pPr marL="914400" lvl="1" indent="-317500" algn="l" rtl="0">
              <a:lnSpc>
                <a:spcPct val="115000"/>
              </a:lnSpc>
              <a:spcBef>
                <a:spcPts val="0"/>
              </a:spcBef>
              <a:spcAft>
                <a:spcPts val="0"/>
              </a:spcAft>
              <a:buClr>
                <a:schemeClr val="dk1"/>
              </a:buClr>
              <a:buSzPts val="1400"/>
              <a:buChar char="○"/>
            </a:pPr>
            <a:r>
              <a:rPr lang="en" u="sng">
                <a:solidFill>
                  <a:srgbClr val="094FAA"/>
                </a:solidFill>
                <a:hlinkClick r:id="rId5">
                  <a:extLst>
                    <a:ext uri="{A12FA001-AC4F-418D-AE19-62706E023703}">
                      <ahyp:hlinkClr xmlns:ahyp="http://schemas.microsoft.com/office/drawing/2018/hyperlinkcolor" val="tx"/>
                    </a:ext>
                  </a:extLst>
                </a:hlinkClick>
              </a:rPr>
              <a:t>Chroma.js Color Palette Helper</a:t>
            </a:r>
            <a:endParaRPr>
              <a:solidFill>
                <a:srgbClr val="094FAA"/>
              </a:solidFill>
            </a:endParaRPr>
          </a:p>
          <a:p>
            <a:pPr marL="914400" lvl="1" indent="-317500" algn="l" rtl="0">
              <a:lnSpc>
                <a:spcPct val="115000"/>
              </a:lnSpc>
              <a:spcBef>
                <a:spcPts val="0"/>
              </a:spcBef>
              <a:spcAft>
                <a:spcPts val="0"/>
              </a:spcAft>
              <a:buClr>
                <a:schemeClr val="dk1"/>
              </a:buClr>
              <a:buSzPts val="1400"/>
              <a:buChar char="○"/>
            </a:pPr>
            <a:r>
              <a:rPr lang="en" u="sng">
                <a:solidFill>
                  <a:srgbClr val="094FAA"/>
                </a:solidFill>
                <a:hlinkClick r:id="rId6">
                  <a:extLst>
                    <a:ext uri="{A12FA001-AC4F-418D-AE19-62706E023703}">
                      <ahyp:hlinkClr xmlns:ahyp="http://schemas.microsoft.com/office/drawing/2018/hyperlinkcolor" val="tx"/>
                    </a:ext>
                  </a:extLst>
                </a:hlinkClick>
              </a:rPr>
              <a:t>Colorpicker for data</a:t>
            </a:r>
            <a:endParaRPr>
              <a:solidFill>
                <a:srgbClr val="094FAA"/>
              </a:solidFill>
            </a:endParaRPr>
          </a:p>
          <a:p>
            <a:pPr marL="914400" lvl="1" indent="-317500" algn="l" rtl="0">
              <a:lnSpc>
                <a:spcPct val="115000"/>
              </a:lnSpc>
              <a:spcBef>
                <a:spcPts val="0"/>
              </a:spcBef>
              <a:spcAft>
                <a:spcPts val="0"/>
              </a:spcAft>
              <a:buClr>
                <a:schemeClr val="dk1"/>
              </a:buClr>
              <a:buSzPts val="1400"/>
              <a:buChar char="○"/>
            </a:pPr>
            <a:r>
              <a:rPr lang="en"/>
              <a:t>And many others!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color to highlight</a:t>
            </a:r>
            <a:endParaRPr/>
          </a:p>
        </p:txBody>
      </p:sp>
      <p:pic>
        <p:nvPicPr>
          <p:cNvPr id="463" name="Google Shape;463;p65" descr="Pie chart with 16.7% orange slice for France, 33.3% grey slice for Germany, and 50% dark grey slice for Australia." title="Pie chart"/>
          <p:cNvPicPr preferRelativeResize="0"/>
          <p:nvPr/>
        </p:nvPicPr>
        <p:blipFill>
          <a:blip r:embed="rId3">
            <a:alphaModFix/>
          </a:blip>
          <a:stretch>
            <a:fillRect/>
          </a:stretch>
        </p:blipFill>
        <p:spPr>
          <a:xfrm>
            <a:off x="1482263" y="1154200"/>
            <a:ext cx="6179475" cy="3820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Use predefined color meanings</a:t>
            </a:r>
            <a:endParaRPr/>
          </a:p>
        </p:txBody>
      </p:sp>
      <p:pic>
        <p:nvPicPr>
          <p:cNvPr id="469" name="Google Shape;469;p66" descr="Map with purple rivers and lakes on the left and the same map with blue rivers and lakes on the right."/>
          <p:cNvPicPr preferRelativeResize="0"/>
          <p:nvPr/>
        </p:nvPicPr>
        <p:blipFill>
          <a:blip r:embed="rId3">
            <a:alphaModFix/>
          </a:blip>
          <a:stretch>
            <a:fillRect/>
          </a:stretch>
        </p:blipFill>
        <p:spPr>
          <a:xfrm>
            <a:off x="628650" y="1017948"/>
            <a:ext cx="7585924" cy="4125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7"/>
          <p:cNvSpPr txBox="1">
            <a:spLocks noGrp="1"/>
          </p:cNvSpPr>
          <p:nvPr>
            <p:ph type="title"/>
          </p:nvPr>
        </p:nvSpPr>
        <p:spPr>
          <a:xfrm>
            <a:off x="1350350" y="273850"/>
            <a:ext cx="6235800" cy="99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 of population below poverty line in Saint Joseph County, IN</a:t>
            </a:r>
            <a:endParaRPr/>
          </a:p>
        </p:txBody>
      </p:sp>
      <p:pic>
        <p:nvPicPr>
          <p:cNvPr id="476" name="Google Shape;476;p67" descr="Map of percentage of population under the poverty line in Saint Joseph County, Indiana. Each percentage bin is a different color hue."/>
          <p:cNvPicPr preferRelativeResize="0"/>
          <p:nvPr/>
        </p:nvPicPr>
        <p:blipFill>
          <a:blip r:embed="rId3">
            <a:alphaModFix/>
          </a:blip>
          <a:stretch>
            <a:fillRect/>
          </a:stretch>
        </p:blipFill>
        <p:spPr>
          <a:xfrm>
            <a:off x="1206749" y="29269"/>
            <a:ext cx="6730501" cy="4133848"/>
          </a:xfrm>
          <a:prstGeom prst="rect">
            <a:avLst/>
          </a:prstGeom>
          <a:noFill/>
          <a:ln>
            <a:noFill/>
          </a:ln>
        </p:spPr>
      </p:pic>
      <p:sp>
        <p:nvSpPr>
          <p:cNvPr id="477" name="Google Shape;477;p67"/>
          <p:cNvSpPr txBox="1">
            <a:spLocks noGrp="1"/>
          </p:cNvSpPr>
          <p:nvPr>
            <p:ph type="body" idx="1"/>
          </p:nvPr>
        </p:nvSpPr>
        <p:spPr>
          <a:xfrm>
            <a:off x="1206600" y="4245625"/>
            <a:ext cx="6730500" cy="83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This is a map showing the percentage of the population under the poverty line in Saint Joseph County, IN. Do the colors make immediate sense to the viewer? Is it easy to see what areas are higher or lower than others?</a:t>
            </a:r>
            <a:endParaRPr sz="1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8"/>
          <p:cNvSpPr txBox="1">
            <a:spLocks noGrp="1"/>
          </p:cNvSpPr>
          <p:nvPr>
            <p:ph type="title"/>
          </p:nvPr>
        </p:nvSpPr>
        <p:spPr>
          <a:xfrm>
            <a:off x="1350350" y="273850"/>
            <a:ext cx="6235800" cy="99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Improved map of population below poverty line in Saint Joseph County, IN</a:t>
            </a:r>
            <a:endParaRPr/>
          </a:p>
        </p:txBody>
      </p:sp>
      <p:pic>
        <p:nvPicPr>
          <p:cNvPr id="484" name="Google Shape;484;p68" descr="Map of percentage of population under the poverty line in Saint Joseph County, Indiana. As the percentage bin increases, the shade of purple darkens."/>
          <p:cNvPicPr preferRelativeResize="0"/>
          <p:nvPr/>
        </p:nvPicPr>
        <p:blipFill rotWithShape="1">
          <a:blip r:embed="rId3">
            <a:alphaModFix/>
          </a:blip>
          <a:srcRect/>
          <a:stretch/>
        </p:blipFill>
        <p:spPr>
          <a:xfrm>
            <a:off x="1206749" y="29269"/>
            <a:ext cx="6730501" cy="4133848"/>
          </a:xfrm>
          <a:prstGeom prst="rect">
            <a:avLst/>
          </a:prstGeom>
          <a:noFill/>
          <a:ln>
            <a:noFill/>
          </a:ln>
        </p:spPr>
      </p:pic>
      <p:sp>
        <p:nvSpPr>
          <p:cNvPr id="485" name="Google Shape;485;p68"/>
          <p:cNvSpPr txBox="1">
            <a:spLocks noGrp="1"/>
          </p:cNvSpPr>
          <p:nvPr>
            <p:ph type="body" idx="1"/>
          </p:nvPr>
        </p:nvSpPr>
        <p:spPr>
          <a:xfrm>
            <a:off x="1206750" y="4235275"/>
            <a:ext cx="6730500" cy="8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400"/>
              <a:t>This is a better way of showing the same information. Using a gradually darkening or lightening color makes numerical values immediately clear to the viewer and we can easily pick out patterns.</a:t>
            </a:r>
            <a:endParaRPr sz="1400"/>
          </a:p>
          <a:p>
            <a:pPr marL="0" lvl="0" indent="0" algn="l" rtl="0">
              <a:spcBef>
                <a:spcPts val="1600"/>
              </a:spcBef>
              <a:spcAft>
                <a:spcPts val="1600"/>
              </a:spcAft>
              <a:buNone/>
            </a:pPr>
            <a:endParaRPr sz="1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9"/>
          <p:cNvSpPr txBox="1">
            <a:spLocks noGrp="1"/>
          </p:cNvSpPr>
          <p:nvPr>
            <p:ph type="title"/>
          </p:nvPr>
        </p:nvSpPr>
        <p:spPr>
          <a:xfrm>
            <a:off x="475905" y="299625"/>
            <a:ext cx="8412300" cy="485700"/>
          </a:xfrm>
          <a:prstGeom prst="rect">
            <a:avLst/>
          </a:prstGeom>
          <a:noFill/>
          <a:ln>
            <a:noFill/>
          </a:ln>
        </p:spPr>
        <p:txBody>
          <a:bodyPr spcFirstLastPara="1" wrap="square" lIns="68575" tIns="68575" rIns="68575" bIns="68575" anchor="b" anchorCtr="0">
            <a:noAutofit/>
          </a:bodyPr>
          <a:lstStyle/>
          <a:p>
            <a:pPr marL="0" lvl="0" indent="0" algn="l" rtl="0">
              <a:lnSpc>
                <a:spcPct val="90000"/>
              </a:lnSpc>
              <a:spcBef>
                <a:spcPts val="0"/>
              </a:spcBef>
              <a:spcAft>
                <a:spcPts val="0"/>
              </a:spcAft>
              <a:buClr>
                <a:schemeClr val="dk1"/>
              </a:buClr>
              <a:buSzPts val="3300"/>
              <a:buFont typeface="Calibri"/>
              <a:buNone/>
            </a:pPr>
            <a:r>
              <a:rPr lang="en"/>
              <a:t>Importance of color choices</a:t>
            </a:r>
            <a:endParaRPr/>
          </a:p>
        </p:txBody>
      </p:sp>
      <p:sp>
        <p:nvSpPr>
          <p:cNvPr id="491" name="Google Shape;491;p69"/>
          <p:cNvSpPr txBox="1"/>
          <p:nvPr/>
        </p:nvSpPr>
        <p:spPr>
          <a:xfrm>
            <a:off x="3126616" y="864353"/>
            <a:ext cx="5775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0" i="0" u="none" strike="noStrike" cap="none">
                <a:solidFill>
                  <a:schemeClr val="dk1"/>
                </a:solidFill>
                <a:latin typeface="Calibri"/>
                <a:ea typeface="Calibri"/>
                <a:cs typeface="Calibri"/>
                <a:sym typeface="Calibri"/>
              </a:rPr>
              <a:t>A</a:t>
            </a:r>
            <a:endParaRPr sz="1100"/>
          </a:p>
        </p:txBody>
      </p:sp>
      <p:sp>
        <p:nvSpPr>
          <p:cNvPr id="492" name="Google Shape;492;p69"/>
          <p:cNvSpPr txBox="1"/>
          <p:nvPr/>
        </p:nvSpPr>
        <p:spPr>
          <a:xfrm>
            <a:off x="5299912" y="849743"/>
            <a:ext cx="5775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0" i="0" u="none" strike="noStrike" cap="none">
                <a:solidFill>
                  <a:schemeClr val="dk1"/>
                </a:solidFill>
                <a:latin typeface="Calibri"/>
                <a:ea typeface="Calibri"/>
                <a:cs typeface="Calibri"/>
                <a:sym typeface="Calibri"/>
              </a:rPr>
              <a:t>B</a:t>
            </a:r>
            <a:endParaRPr sz="1100"/>
          </a:p>
        </p:txBody>
      </p:sp>
      <p:pic>
        <p:nvPicPr>
          <p:cNvPr id="493" name="Google Shape;493;p69" descr="Artery visualization A uses rainbow color scale and a single 2D bar and B uses a divergent color scale of red to black and a branching 2D chart." title="Artery visualizations"/>
          <p:cNvPicPr preferRelativeResize="0"/>
          <p:nvPr/>
        </p:nvPicPr>
        <p:blipFill rotWithShape="1">
          <a:blip r:embed="rId3">
            <a:alphaModFix/>
          </a:blip>
          <a:srcRect b="9371"/>
          <a:stretch/>
        </p:blipFill>
        <p:spPr>
          <a:xfrm>
            <a:off x="2612250" y="1141350"/>
            <a:ext cx="4337200" cy="2982974"/>
          </a:xfrm>
          <a:prstGeom prst="rect">
            <a:avLst/>
          </a:prstGeom>
          <a:noFill/>
          <a:ln>
            <a:noFill/>
          </a:ln>
        </p:spPr>
      </p:pic>
      <p:sp>
        <p:nvSpPr>
          <p:cNvPr id="494" name="Google Shape;494;p69"/>
          <p:cNvSpPr txBox="1"/>
          <p:nvPr/>
        </p:nvSpPr>
        <p:spPr>
          <a:xfrm>
            <a:off x="0" y="4620288"/>
            <a:ext cx="85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Borkin, Gajos, Peters, et al. (2011), “Evaluation of Artery Visualizations for Heart Disease Diagnosis,” </a:t>
            </a:r>
            <a:br>
              <a:rPr lang="en" sz="1100"/>
            </a:br>
            <a:r>
              <a:rPr lang="en" sz="1100" u="sng">
                <a:solidFill>
                  <a:schemeClr val="hlink"/>
                </a:solidFill>
                <a:hlinkClick r:id="rId4"/>
              </a:rPr>
              <a:t>https://vcg.seas.harvard.edu/publications/evaluation-of-artery-visualizations-for-heart-disease-diagnosis</a:t>
            </a:r>
            <a:r>
              <a:rPr lang="en" sz="1100"/>
              <a:t>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visualize? To see patterns</a:t>
            </a:r>
            <a:endParaRPr/>
          </a:p>
        </p:txBody>
      </p:sp>
      <p:pic>
        <p:nvPicPr>
          <p:cNvPr id="145" name="Google Shape;145;p25" descr="Anscombe's quartet is a set of 4 charts with orange points charted on an x-y grid with a best fit line."/>
          <p:cNvPicPr preferRelativeResize="0"/>
          <p:nvPr/>
        </p:nvPicPr>
        <p:blipFill rotWithShape="1">
          <a:blip r:embed="rId3">
            <a:alphaModFix/>
          </a:blip>
          <a:srcRect/>
          <a:stretch/>
        </p:blipFill>
        <p:spPr>
          <a:xfrm>
            <a:off x="3426050" y="949750"/>
            <a:ext cx="5060750" cy="3679450"/>
          </a:xfrm>
          <a:prstGeom prst="rect">
            <a:avLst/>
          </a:prstGeom>
          <a:noFill/>
          <a:ln>
            <a:noFill/>
          </a:ln>
        </p:spPr>
      </p:pic>
      <p:sp>
        <p:nvSpPr>
          <p:cNvPr id="146" name="Google Shape;146;p25"/>
          <p:cNvSpPr txBox="1"/>
          <p:nvPr/>
        </p:nvSpPr>
        <p:spPr>
          <a:xfrm>
            <a:off x="3749300" y="4687925"/>
            <a:ext cx="3475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Wikipedia, “</a:t>
            </a:r>
            <a:r>
              <a:rPr lang="en" sz="1000" u="sng">
                <a:solidFill>
                  <a:srgbClr val="094FAA"/>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Anscombe’s Quartet</a:t>
            </a:r>
            <a:r>
              <a:rPr lang="en" sz="1000">
                <a:solidFill>
                  <a:schemeClr val="dk1"/>
                </a:solidFill>
                <a:latin typeface="Calibri"/>
                <a:ea typeface="Calibri"/>
                <a:cs typeface="Calibri"/>
                <a:sym typeface="Calibri"/>
              </a:rPr>
              <a:t>” </a:t>
            </a:r>
            <a:endParaRPr sz="15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 scales</a:t>
            </a:r>
            <a:endParaRPr/>
          </a:p>
        </p:txBody>
      </p:sp>
      <p:sp>
        <p:nvSpPr>
          <p:cNvPr id="500" name="Google Shape;500;p70"/>
          <p:cNvSpPr txBox="1">
            <a:spLocks noGrp="1"/>
          </p:cNvSpPr>
          <p:nvPr>
            <p:ph type="body" idx="1"/>
          </p:nvPr>
        </p:nvSpPr>
        <p:spPr>
          <a:xfrm>
            <a:off x="311700" y="1017725"/>
            <a:ext cx="6575100" cy="140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Sequential (dark to light or light to dark)</a:t>
            </a:r>
            <a:endParaRPr/>
          </a:p>
          <a:p>
            <a:pPr marL="914400" lvl="1" indent="-317500" algn="l" rtl="0">
              <a:spcBef>
                <a:spcPts val="0"/>
              </a:spcBef>
              <a:spcAft>
                <a:spcPts val="0"/>
              </a:spcAft>
              <a:buSzPts val="1400"/>
              <a:buChar char="○"/>
            </a:pPr>
            <a:r>
              <a:rPr lang="en"/>
              <a:t>Quantitative data or ordered qualitative data</a:t>
            </a:r>
            <a:endParaRPr/>
          </a:p>
          <a:p>
            <a:pPr marL="914400" lvl="1" indent="-317500" algn="l" rtl="0">
              <a:spcBef>
                <a:spcPts val="0"/>
              </a:spcBef>
              <a:spcAft>
                <a:spcPts val="0"/>
              </a:spcAft>
              <a:buSzPts val="1400"/>
              <a:buChar char="○"/>
            </a:pPr>
            <a:r>
              <a:rPr lang="en"/>
              <a:t>Binned (split into brackets) or continuous. Ordered qualitative data should only used binned scales.</a:t>
            </a:r>
            <a:endParaRPr/>
          </a:p>
          <a:p>
            <a:pPr marL="914400" lvl="1" indent="-317500" algn="l" rtl="0">
              <a:spcBef>
                <a:spcPts val="0"/>
              </a:spcBef>
              <a:spcAft>
                <a:spcPts val="600"/>
              </a:spcAft>
              <a:buSzPts val="1400"/>
              <a:buChar char="○"/>
            </a:pPr>
            <a:r>
              <a:rPr lang="en"/>
              <a:t>Single or multiple hues</a:t>
            </a:r>
            <a:endParaRPr/>
          </a:p>
        </p:txBody>
      </p:sp>
      <p:pic>
        <p:nvPicPr>
          <p:cNvPr id="501" name="Google Shape;501;p70" descr="blue, green, and black sequential color scales"/>
          <p:cNvPicPr preferRelativeResize="0"/>
          <p:nvPr/>
        </p:nvPicPr>
        <p:blipFill rotWithShape="1">
          <a:blip r:embed="rId3">
            <a:alphaModFix/>
          </a:blip>
          <a:srcRect t="3818"/>
          <a:stretch/>
        </p:blipFill>
        <p:spPr>
          <a:xfrm rot="5400000">
            <a:off x="7020013" y="851000"/>
            <a:ext cx="1333500" cy="1438275"/>
          </a:xfrm>
          <a:prstGeom prst="rect">
            <a:avLst/>
          </a:prstGeom>
          <a:noFill/>
          <a:ln>
            <a:noFill/>
          </a:ln>
        </p:spPr>
      </p:pic>
      <p:sp>
        <p:nvSpPr>
          <p:cNvPr id="502" name="Google Shape;502;p70"/>
          <p:cNvSpPr txBox="1">
            <a:spLocks noGrp="1"/>
          </p:cNvSpPr>
          <p:nvPr>
            <p:ph type="body" idx="1"/>
          </p:nvPr>
        </p:nvSpPr>
        <p:spPr>
          <a:xfrm>
            <a:off x="311700" y="2421725"/>
            <a:ext cx="6575100" cy="1523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Diverging (dark in 1 hue to light to dark in a different hue)</a:t>
            </a:r>
            <a:endParaRPr/>
          </a:p>
          <a:p>
            <a:pPr marL="914400" lvl="1" indent="-317500" algn="l" rtl="0">
              <a:spcBef>
                <a:spcPts val="0"/>
              </a:spcBef>
              <a:spcAft>
                <a:spcPts val="0"/>
              </a:spcAft>
              <a:buSzPts val="1400"/>
              <a:buChar char="○"/>
            </a:pPr>
            <a:r>
              <a:rPr lang="en"/>
              <a:t>Quantitative data or ordered qualitative data</a:t>
            </a:r>
            <a:endParaRPr/>
          </a:p>
          <a:p>
            <a:pPr marL="914400" lvl="1" indent="-317500" algn="l" rtl="0">
              <a:spcBef>
                <a:spcPts val="0"/>
              </a:spcBef>
              <a:spcAft>
                <a:spcPts val="0"/>
              </a:spcAft>
              <a:buSzPts val="1400"/>
              <a:buChar char="○"/>
            </a:pPr>
            <a:r>
              <a:rPr lang="en"/>
              <a:t>Binned (split into brackets) or continuous. Ordered qualitative data should only used binned scales.</a:t>
            </a:r>
            <a:endParaRPr/>
          </a:p>
          <a:p>
            <a:pPr marL="914400" lvl="1" indent="-317500" algn="l" rtl="0">
              <a:spcBef>
                <a:spcPts val="0"/>
              </a:spcBef>
              <a:spcAft>
                <a:spcPts val="600"/>
              </a:spcAft>
              <a:buSzPts val="1400"/>
              <a:buChar char="○"/>
            </a:pPr>
            <a:r>
              <a:rPr lang="en"/>
              <a:t>Use if there is a meaningful middle point </a:t>
            </a:r>
            <a:endParaRPr/>
          </a:p>
        </p:txBody>
      </p:sp>
      <p:pic>
        <p:nvPicPr>
          <p:cNvPr id="503" name="Google Shape;503;p70" descr="purple and orange, blue and red, and black and red diverging color scales"/>
          <p:cNvPicPr preferRelativeResize="0"/>
          <p:nvPr/>
        </p:nvPicPr>
        <p:blipFill>
          <a:blip r:embed="rId4">
            <a:alphaModFix/>
          </a:blip>
          <a:stretch>
            <a:fillRect/>
          </a:stretch>
        </p:blipFill>
        <p:spPr>
          <a:xfrm rot="5400000">
            <a:off x="7053338" y="2336019"/>
            <a:ext cx="1266825" cy="1438275"/>
          </a:xfrm>
          <a:prstGeom prst="rect">
            <a:avLst/>
          </a:prstGeom>
          <a:noFill/>
          <a:ln>
            <a:noFill/>
          </a:ln>
        </p:spPr>
      </p:pic>
      <p:sp>
        <p:nvSpPr>
          <p:cNvPr id="504" name="Google Shape;504;p70"/>
          <p:cNvSpPr txBox="1">
            <a:spLocks noGrp="1"/>
          </p:cNvSpPr>
          <p:nvPr>
            <p:ph type="body" idx="1"/>
          </p:nvPr>
        </p:nvSpPr>
        <p:spPr>
          <a:xfrm>
            <a:off x="311700" y="3873425"/>
            <a:ext cx="6575100" cy="870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Categorical</a:t>
            </a:r>
            <a:endParaRPr/>
          </a:p>
          <a:p>
            <a:pPr marL="914400" lvl="1" indent="-317500" algn="l" rtl="0">
              <a:spcBef>
                <a:spcPts val="0"/>
              </a:spcBef>
              <a:spcAft>
                <a:spcPts val="0"/>
              </a:spcAft>
              <a:buSzPts val="1400"/>
              <a:buChar char="○"/>
            </a:pPr>
            <a:r>
              <a:rPr lang="en"/>
              <a:t>Qualitative data</a:t>
            </a:r>
            <a:endParaRPr/>
          </a:p>
          <a:p>
            <a:pPr marL="914400" lvl="1" indent="-317500" algn="l" rtl="0">
              <a:spcBef>
                <a:spcPts val="0"/>
              </a:spcBef>
              <a:spcAft>
                <a:spcPts val="0"/>
              </a:spcAft>
              <a:buSzPts val="1400"/>
              <a:buChar char="○"/>
            </a:pPr>
            <a:r>
              <a:rPr lang="en"/>
              <a:t>Give hues different lightnesses so that they work in grayscale as well</a:t>
            </a:r>
            <a:endParaRPr/>
          </a:p>
        </p:txBody>
      </p:sp>
      <p:pic>
        <p:nvPicPr>
          <p:cNvPr id="505" name="Google Shape;505;p70" descr="Three examples of categorical color scales"/>
          <p:cNvPicPr preferRelativeResize="0"/>
          <p:nvPr/>
        </p:nvPicPr>
        <p:blipFill>
          <a:blip r:embed="rId5">
            <a:alphaModFix/>
          </a:blip>
          <a:stretch>
            <a:fillRect/>
          </a:stretch>
        </p:blipFill>
        <p:spPr>
          <a:xfrm rot="5400000">
            <a:off x="7077150" y="3778175"/>
            <a:ext cx="1219200" cy="1409700"/>
          </a:xfrm>
          <a:prstGeom prst="rect">
            <a:avLst/>
          </a:prstGeom>
          <a:noFill/>
          <a:ln>
            <a:noFill/>
          </a:ln>
        </p:spPr>
      </p:pic>
      <p:sp>
        <p:nvSpPr>
          <p:cNvPr id="506" name="Google Shape;506;p70"/>
          <p:cNvSpPr txBox="1"/>
          <p:nvPr/>
        </p:nvSpPr>
        <p:spPr>
          <a:xfrm>
            <a:off x="2349775" y="4743300"/>
            <a:ext cx="45369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u="sng">
                <a:solidFill>
                  <a:srgbClr val="094FAA"/>
                </a:solidFill>
                <a:hlinkClick r:id="rId6">
                  <a:extLst>
                    <a:ext uri="{A12FA001-AC4F-418D-AE19-62706E023703}">
                      <ahyp:hlinkClr xmlns:ahyp="http://schemas.microsoft.com/office/drawing/2018/hyperlinkcolor" val="tx"/>
                    </a:ext>
                  </a:extLst>
                </a:hlinkClick>
              </a:rPr>
              <a:t>Color scales from ColorBrewer 2.0 </a:t>
            </a:r>
            <a:endParaRPr sz="1100">
              <a:solidFill>
                <a:srgbClr val="094FAA"/>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Color</a:t>
            </a:r>
            <a:endParaRPr/>
          </a:p>
        </p:txBody>
      </p:sp>
      <p:sp>
        <p:nvSpPr>
          <p:cNvPr id="512" name="Google Shape;512;p71"/>
          <p:cNvSpPr txBox="1">
            <a:spLocks noGrp="1"/>
          </p:cNvSpPr>
          <p:nvPr>
            <p:ph type="body" idx="1"/>
          </p:nvPr>
        </p:nvSpPr>
        <p:spPr>
          <a:xfrm>
            <a:off x="628650" y="1400725"/>
            <a:ext cx="4737000" cy="2733600"/>
          </a:xfrm>
          <a:prstGeom prst="rect">
            <a:avLst/>
          </a:prstGeom>
        </p:spPr>
        <p:txBody>
          <a:bodyPr spcFirstLastPara="1" wrap="square" lIns="68575" tIns="34275" rIns="68575" bIns="34275" anchor="t" anchorCtr="0">
            <a:noAutofit/>
          </a:bodyPr>
          <a:lstStyle/>
          <a:p>
            <a:pPr marL="457200" marR="0" lvl="0" indent="-342900" algn="l" rtl="0">
              <a:lnSpc>
                <a:spcPct val="115000"/>
              </a:lnSpc>
              <a:spcBef>
                <a:spcPts val="0"/>
              </a:spcBef>
              <a:spcAft>
                <a:spcPts val="0"/>
              </a:spcAft>
              <a:buClr>
                <a:schemeClr val="dk2"/>
              </a:buClr>
              <a:buSzPts val="1800"/>
              <a:buChar char="●"/>
            </a:pPr>
            <a:r>
              <a:rPr lang="en"/>
              <a:t>Extra tips</a:t>
            </a:r>
            <a:endParaRPr sz="1400"/>
          </a:p>
          <a:p>
            <a:pPr marL="914400" marR="0" lvl="1" indent="-317500" algn="l" rtl="0">
              <a:lnSpc>
                <a:spcPct val="115000"/>
              </a:lnSpc>
              <a:spcBef>
                <a:spcPts val="0"/>
              </a:spcBef>
              <a:spcAft>
                <a:spcPts val="0"/>
              </a:spcAft>
              <a:buClr>
                <a:schemeClr val="dk2"/>
              </a:buClr>
              <a:buSzPts val="1400"/>
              <a:buChar char="○"/>
            </a:pPr>
            <a:r>
              <a:rPr lang="en"/>
              <a:t>Less is more when it comes to color</a:t>
            </a:r>
            <a:endParaRPr/>
          </a:p>
          <a:p>
            <a:pPr marL="914400" marR="0" lvl="1" indent="-317500" algn="l" rtl="0">
              <a:lnSpc>
                <a:spcPct val="115000"/>
              </a:lnSpc>
              <a:spcBef>
                <a:spcPts val="0"/>
              </a:spcBef>
              <a:spcAft>
                <a:spcPts val="0"/>
              </a:spcAft>
              <a:buClr>
                <a:schemeClr val="dk2"/>
              </a:buClr>
              <a:buSzPts val="1400"/>
              <a:buChar char="○"/>
            </a:pPr>
            <a:r>
              <a:rPr lang="en"/>
              <a:t>Ensure enough contrast between your colors</a:t>
            </a:r>
            <a:endParaRPr/>
          </a:p>
          <a:p>
            <a:pPr marL="457200" lvl="0" indent="-342900" algn="l" rtl="0">
              <a:spcBef>
                <a:spcPts val="600"/>
              </a:spcBef>
              <a:spcAft>
                <a:spcPts val="0"/>
              </a:spcAft>
              <a:buClr>
                <a:schemeClr val="dk2"/>
              </a:buClr>
              <a:buSzPts val="1800"/>
              <a:buChar char="●"/>
            </a:pPr>
            <a:r>
              <a:rPr lang="en"/>
              <a:t>Know where your image will appear</a:t>
            </a:r>
            <a:endParaRPr/>
          </a:p>
          <a:p>
            <a:pPr marL="914400" marR="0" lvl="1" indent="-317500" algn="l" rtl="0">
              <a:lnSpc>
                <a:spcPct val="115000"/>
              </a:lnSpc>
              <a:spcBef>
                <a:spcPts val="0"/>
              </a:spcBef>
              <a:spcAft>
                <a:spcPts val="0"/>
              </a:spcAft>
              <a:buClr>
                <a:schemeClr val="dk2"/>
              </a:buClr>
              <a:buSzPts val="1400"/>
              <a:buChar char="○"/>
            </a:pPr>
            <a:r>
              <a:rPr lang="en"/>
              <a:t>Will it contrast enough with the background</a:t>
            </a:r>
            <a:endParaRPr/>
          </a:p>
          <a:p>
            <a:pPr marL="914400" marR="0" lvl="1" indent="-317500" algn="l" rtl="0">
              <a:lnSpc>
                <a:spcPct val="115000"/>
              </a:lnSpc>
              <a:spcBef>
                <a:spcPts val="0"/>
              </a:spcBef>
              <a:spcAft>
                <a:spcPts val="0"/>
              </a:spcAft>
              <a:buClr>
                <a:schemeClr val="dk2"/>
              </a:buClr>
              <a:buSzPts val="1400"/>
              <a:buChar char="○"/>
            </a:pPr>
            <a:r>
              <a:rPr lang="en"/>
              <a:t>Will the chart be printed in grayscale</a:t>
            </a:r>
            <a:endParaRPr/>
          </a:p>
        </p:txBody>
      </p:sp>
      <p:pic>
        <p:nvPicPr>
          <p:cNvPr id="513" name="Google Shape;513;p71" descr="A pie chart in greyscale that does not have enough contrast between the sections"/>
          <p:cNvPicPr preferRelativeResize="0"/>
          <p:nvPr/>
        </p:nvPicPr>
        <p:blipFill>
          <a:blip r:embed="rId3">
            <a:alphaModFix/>
          </a:blip>
          <a:stretch>
            <a:fillRect/>
          </a:stretch>
        </p:blipFill>
        <p:spPr>
          <a:xfrm>
            <a:off x="5365650" y="1400725"/>
            <a:ext cx="3608025" cy="234205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2"/>
          <p:cNvSpPr txBox="1">
            <a:spLocks noGrp="1"/>
          </p:cNvSpPr>
          <p:nvPr>
            <p:ph type="title"/>
          </p:nvPr>
        </p:nvSpPr>
        <p:spPr>
          <a:xfrm>
            <a:off x="311700" y="319200"/>
            <a:ext cx="530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content in order</a:t>
            </a:r>
            <a:endParaRPr/>
          </a:p>
        </p:txBody>
      </p:sp>
      <p:graphicFrame>
        <p:nvGraphicFramePr>
          <p:cNvPr id="519" name="Google Shape;519;p72"/>
          <p:cNvGraphicFramePr/>
          <p:nvPr>
            <p:extLst>
              <p:ext uri="{D42A27DB-BD31-4B8C-83A1-F6EECF244321}">
                <p14:modId xmlns:p14="http://schemas.microsoft.com/office/powerpoint/2010/main" val="2780395363"/>
              </p:ext>
            </p:extLst>
          </p:nvPr>
        </p:nvGraphicFramePr>
        <p:xfrm>
          <a:off x="391325" y="1068025"/>
          <a:ext cx="3714925" cy="1088898"/>
        </p:xfrm>
        <a:graphic>
          <a:graphicData uri="http://schemas.openxmlformats.org/drawingml/2006/table">
            <a:tbl>
              <a:tblPr firstRow="1">
                <a:noFill/>
                <a:tableStyleId>{57D7C405-A337-4D8E-80D4-47C82C8A099B}</a:tableStyleId>
              </a:tblPr>
              <a:tblGrid>
                <a:gridCol w="2224250">
                  <a:extLst>
                    <a:ext uri="{9D8B030D-6E8A-4147-A177-3AD203B41FA5}">
                      <a16:colId xmlns:a16="http://schemas.microsoft.com/office/drawing/2014/main" val="20000"/>
                    </a:ext>
                  </a:extLst>
                </a:gridCol>
                <a:gridCol w="1490675">
                  <a:extLst>
                    <a:ext uri="{9D8B030D-6E8A-4147-A177-3AD203B41FA5}">
                      <a16:colId xmlns:a16="http://schemas.microsoft.com/office/drawing/2014/main" val="20001"/>
                    </a:ext>
                  </a:extLst>
                </a:gridCol>
              </a:tblGrid>
              <a:tr h="171450">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Position</a:t>
                      </a:r>
                      <a:endParaRPr sz="1100" b="1">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Percent of Employees</a:t>
                      </a:r>
                      <a:endParaRPr sz="1100" b="1">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71450">
                <a:tc>
                  <a:txBody>
                    <a:bodyPr/>
                    <a:lstStyle/>
                    <a:p>
                      <a:pPr marL="0" lvl="0" indent="0" algn="l" rtl="0">
                        <a:lnSpc>
                          <a:spcPct val="115000"/>
                        </a:lnSpc>
                        <a:spcBef>
                          <a:spcPts val="0"/>
                        </a:spcBef>
                        <a:spcAft>
                          <a:spcPts val="0"/>
                        </a:spcAft>
                        <a:buNone/>
                      </a:pPr>
                      <a:r>
                        <a:rPr lang="en" sz="1100">
                          <a:latin typeface="Calibri"/>
                          <a:ea typeface="Calibri"/>
                          <a:cs typeface="Calibri"/>
                          <a:sym typeface="Calibri"/>
                        </a:rPr>
                        <a:t>Part-Time Faculty</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36.73%</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71450">
                <a:tc>
                  <a:txBody>
                    <a:bodyPr/>
                    <a:lstStyle/>
                    <a:p>
                      <a:pPr marL="0" lvl="0" indent="0" algn="l" rtl="0">
                        <a:lnSpc>
                          <a:spcPct val="115000"/>
                        </a:lnSpc>
                        <a:spcBef>
                          <a:spcPts val="0"/>
                        </a:spcBef>
                        <a:spcAft>
                          <a:spcPts val="0"/>
                        </a:spcAft>
                        <a:buNone/>
                      </a:pPr>
                      <a:r>
                        <a:rPr lang="en" sz="1100">
                          <a:latin typeface="Calibri"/>
                          <a:ea typeface="Calibri"/>
                          <a:cs typeface="Calibri"/>
                          <a:sym typeface="Calibri"/>
                        </a:rPr>
                        <a:t>Full-Time Tenured Faculty</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20.49%</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71450">
                <a:tc>
                  <a:txBody>
                    <a:bodyPr/>
                    <a:lstStyle/>
                    <a:p>
                      <a:pPr marL="0" lvl="0" indent="0" algn="l" rtl="0">
                        <a:lnSpc>
                          <a:spcPct val="115000"/>
                        </a:lnSpc>
                        <a:spcBef>
                          <a:spcPts val="0"/>
                        </a:spcBef>
                        <a:spcAft>
                          <a:spcPts val="0"/>
                        </a:spcAft>
                        <a:buNone/>
                      </a:pPr>
                      <a:r>
                        <a:rPr lang="en" sz="1100">
                          <a:latin typeface="Calibri"/>
                          <a:ea typeface="Calibri"/>
                          <a:cs typeface="Calibri"/>
                          <a:sym typeface="Calibri"/>
                        </a:rPr>
                        <a:t>Graduate Student Employees</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19.13%</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71450">
                <a:tc>
                  <a:txBody>
                    <a:bodyPr/>
                    <a:lstStyle/>
                    <a:p>
                      <a:pPr marL="0" lvl="0" indent="0" algn="l" rtl="0">
                        <a:lnSpc>
                          <a:spcPct val="115000"/>
                        </a:lnSpc>
                        <a:spcBef>
                          <a:spcPts val="0"/>
                        </a:spcBef>
                        <a:spcAft>
                          <a:spcPts val="0"/>
                        </a:spcAft>
                        <a:buNone/>
                      </a:pPr>
                      <a:r>
                        <a:rPr lang="en" sz="1100">
                          <a:latin typeface="Calibri"/>
                          <a:ea typeface="Calibri"/>
                          <a:cs typeface="Calibri"/>
                          <a:sym typeface="Calibri"/>
                        </a:rPr>
                        <a:t>Full-Time Non-Tenure-Track Faculty</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14.56%</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71450">
                <a:tc>
                  <a:txBody>
                    <a:bodyPr/>
                    <a:lstStyle/>
                    <a:p>
                      <a:pPr marL="0" lvl="0" indent="0" algn="l" rtl="0">
                        <a:lnSpc>
                          <a:spcPct val="115000"/>
                        </a:lnSpc>
                        <a:spcBef>
                          <a:spcPts val="0"/>
                        </a:spcBef>
                        <a:spcAft>
                          <a:spcPts val="0"/>
                        </a:spcAft>
                        <a:buNone/>
                      </a:pPr>
                      <a:r>
                        <a:rPr lang="en" sz="1100">
                          <a:latin typeface="Calibri"/>
                          <a:ea typeface="Calibri"/>
                          <a:cs typeface="Calibri"/>
                          <a:sym typeface="Calibri"/>
                        </a:rPr>
                        <a:t>Full-Time Tenure-Track Faculty</a:t>
                      </a:r>
                      <a:endParaRPr sz="110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dirty="0">
                          <a:latin typeface="Calibri"/>
                          <a:ea typeface="Calibri"/>
                          <a:cs typeface="Calibri"/>
                          <a:sym typeface="Calibri"/>
                        </a:rPr>
                        <a:t>9.09%</a:t>
                      </a:r>
                      <a:endParaRPr sz="1100" dirty="0">
                        <a:latin typeface="Calibri"/>
                        <a:ea typeface="Calibri"/>
                        <a:cs typeface="Calibri"/>
                        <a:sym typeface="Calibri"/>
                      </a:endParaRPr>
                    </a:p>
                  </a:txBody>
                  <a:tcPr marL="91425" marR="91425" marT="0" marB="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520" name="Google Shape;520;p72" descr="Bar chart with bars ordered from greatest to least percent of employees" title="Positions of staff at data university"/>
          <p:cNvPicPr preferRelativeResize="0"/>
          <p:nvPr/>
        </p:nvPicPr>
        <p:blipFill>
          <a:blip r:embed="rId3">
            <a:alphaModFix/>
          </a:blip>
          <a:stretch>
            <a:fillRect/>
          </a:stretch>
        </p:blipFill>
        <p:spPr>
          <a:xfrm>
            <a:off x="410100" y="2444050"/>
            <a:ext cx="3677376" cy="2176726"/>
          </a:xfrm>
          <a:prstGeom prst="rect">
            <a:avLst/>
          </a:prstGeom>
          <a:noFill/>
          <a:ln>
            <a:noFill/>
          </a:ln>
        </p:spPr>
      </p:pic>
      <p:pic>
        <p:nvPicPr>
          <p:cNvPr id="521" name="Google Shape;521;p72" descr="Pie chart with sections and legend ordered from greatest to least percent of employees" title="Positions of staff at data university"/>
          <p:cNvPicPr preferRelativeResize="0"/>
          <p:nvPr/>
        </p:nvPicPr>
        <p:blipFill>
          <a:blip r:embed="rId4">
            <a:alphaModFix/>
          </a:blip>
          <a:stretch>
            <a:fillRect/>
          </a:stretch>
        </p:blipFill>
        <p:spPr>
          <a:xfrm>
            <a:off x="5691825" y="284525"/>
            <a:ext cx="2472357" cy="437607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Only use 3D charts for 3 dimensional data</a:t>
            </a:r>
            <a:endParaRPr/>
          </a:p>
        </p:txBody>
      </p:sp>
      <p:sp>
        <p:nvSpPr>
          <p:cNvPr id="527" name="Google Shape;527;p73"/>
          <p:cNvSpPr txBox="1"/>
          <p:nvPr/>
        </p:nvSpPr>
        <p:spPr>
          <a:xfrm>
            <a:off x="1243325" y="1520925"/>
            <a:ext cx="268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3D Distortion</a:t>
            </a:r>
            <a:endParaRPr/>
          </a:p>
        </p:txBody>
      </p:sp>
      <p:pic>
        <p:nvPicPr>
          <p:cNvPr id="528" name="Google Shape;528;p73" descr="3 dimensional pie chart" title="3D Pie Chart"/>
          <p:cNvPicPr preferRelativeResize="0"/>
          <p:nvPr/>
        </p:nvPicPr>
        <p:blipFill>
          <a:blip r:embed="rId3">
            <a:alphaModFix/>
          </a:blip>
          <a:stretch>
            <a:fillRect/>
          </a:stretch>
        </p:blipFill>
        <p:spPr>
          <a:xfrm>
            <a:off x="1092300" y="1783000"/>
            <a:ext cx="2681126" cy="2511850"/>
          </a:xfrm>
          <a:prstGeom prst="rect">
            <a:avLst/>
          </a:prstGeom>
          <a:noFill/>
          <a:ln>
            <a:noFill/>
          </a:ln>
        </p:spPr>
      </p:pic>
      <p:sp>
        <p:nvSpPr>
          <p:cNvPr id="529" name="Google Shape;529;p73"/>
          <p:cNvSpPr txBox="1"/>
          <p:nvPr/>
        </p:nvSpPr>
        <p:spPr>
          <a:xfrm>
            <a:off x="5338800" y="1520925"/>
            <a:ext cx="268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Better</a:t>
            </a:r>
            <a:endParaRPr/>
          </a:p>
        </p:txBody>
      </p:sp>
      <p:pic>
        <p:nvPicPr>
          <p:cNvPr id="530" name="Google Shape;530;p73" descr="2 dimensional pie chart" title="2D Pie Chart"/>
          <p:cNvPicPr preferRelativeResize="0"/>
          <p:nvPr/>
        </p:nvPicPr>
        <p:blipFill>
          <a:blip r:embed="rId4">
            <a:alphaModFix/>
          </a:blip>
          <a:stretch>
            <a:fillRect/>
          </a:stretch>
        </p:blipFill>
        <p:spPr>
          <a:xfrm>
            <a:off x="5486225" y="1921125"/>
            <a:ext cx="2386250" cy="2235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Labels</a:t>
            </a:r>
            <a:endParaRPr/>
          </a:p>
        </p:txBody>
      </p:sp>
      <p:sp>
        <p:nvSpPr>
          <p:cNvPr id="536" name="Google Shape;536;p74"/>
          <p:cNvSpPr txBox="1">
            <a:spLocks noGrp="1"/>
          </p:cNvSpPr>
          <p:nvPr>
            <p:ph type="body" idx="1"/>
          </p:nvPr>
        </p:nvSpPr>
        <p:spPr>
          <a:xfrm>
            <a:off x="311700" y="1152475"/>
            <a:ext cx="4355100" cy="1826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Label data directly, legends are not (usually) necessary</a:t>
            </a:r>
            <a:endParaRPr/>
          </a:p>
          <a:p>
            <a:pPr marL="457200" lvl="0" indent="-342900" algn="l" rtl="0">
              <a:spcBef>
                <a:spcPts val="0"/>
              </a:spcBef>
              <a:spcAft>
                <a:spcPts val="0"/>
              </a:spcAft>
              <a:buSzPts val="1800"/>
              <a:buChar char="●"/>
            </a:pPr>
            <a:r>
              <a:rPr lang="en"/>
              <a:t>Use annotation to highlight key points in the chart</a:t>
            </a:r>
            <a:endParaRPr/>
          </a:p>
          <a:p>
            <a:pPr marL="457200" lvl="0" indent="-342900" algn="l" rtl="0">
              <a:spcBef>
                <a:spcPts val="0"/>
              </a:spcBef>
              <a:spcAft>
                <a:spcPts val="0"/>
              </a:spcAft>
              <a:buSzPts val="1800"/>
              <a:buChar char="●"/>
            </a:pPr>
            <a:r>
              <a:rPr lang="en"/>
              <a:t>Keep text horizontal</a:t>
            </a:r>
            <a:endParaRPr/>
          </a:p>
          <a:p>
            <a:pPr marL="0" lvl="0" indent="0" algn="l" rtl="0">
              <a:spcBef>
                <a:spcPts val="1600"/>
              </a:spcBef>
              <a:spcAft>
                <a:spcPts val="1600"/>
              </a:spcAft>
              <a:buNone/>
            </a:pPr>
            <a:endParaRPr/>
          </a:p>
        </p:txBody>
      </p:sp>
      <p:pic>
        <p:nvPicPr>
          <p:cNvPr id="537" name="Google Shape;537;p74" descr="Line chart with 4 red lines with direct labels for coal/ oil, gas, nuclear, and renewables"/>
          <p:cNvPicPr preferRelativeResize="0"/>
          <p:nvPr/>
        </p:nvPicPr>
        <p:blipFill>
          <a:blip r:embed="rId3">
            <a:alphaModFix/>
          </a:blip>
          <a:stretch>
            <a:fillRect/>
          </a:stretch>
        </p:blipFill>
        <p:spPr>
          <a:xfrm>
            <a:off x="5133100" y="1210850"/>
            <a:ext cx="3235581" cy="2536925"/>
          </a:xfrm>
          <a:prstGeom prst="rect">
            <a:avLst/>
          </a:prstGeom>
          <a:noFill/>
          <a:ln>
            <a:noFill/>
          </a:ln>
        </p:spPr>
      </p:pic>
      <p:sp>
        <p:nvSpPr>
          <p:cNvPr id="538" name="Google Shape;538;p74"/>
          <p:cNvSpPr txBox="1"/>
          <p:nvPr/>
        </p:nvSpPr>
        <p:spPr>
          <a:xfrm>
            <a:off x="4974025" y="3823975"/>
            <a:ext cx="37368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t>Gregor Aisch, “</a:t>
            </a:r>
            <a:r>
              <a:rPr lang="en" u="sng">
                <a:solidFill>
                  <a:srgbClr val="094FAA"/>
                </a:solidFill>
                <a:hlinkClick r:id="rId4">
                  <a:extLst>
                    <a:ext uri="{A12FA001-AC4F-418D-AE19-62706E023703}">
                      <ahyp:hlinkClr xmlns:ahyp="http://schemas.microsoft.com/office/drawing/2018/hyperlinkcolor" val="tx"/>
                    </a:ext>
                  </a:extLst>
                </a:hlinkClick>
              </a:rPr>
              <a:t>Doing the Line Charts Right</a:t>
            </a:r>
            <a:r>
              <a:rPr lang="en"/>
              <a:t>” </a:t>
            </a:r>
            <a:endParaRPr sz="11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5"/>
          <p:cNvSpPr txBox="1">
            <a:spLocks noGrp="1"/>
          </p:cNvSpPr>
          <p:nvPr>
            <p:ph type="title"/>
          </p:nvPr>
        </p:nvSpPr>
        <p:spPr>
          <a:xfrm>
            <a:off x="311700" y="160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Title: Example</a:t>
            </a:r>
            <a:endParaRPr dirty="0"/>
          </a:p>
        </p:txBody>
      </p:sp>
      <p:pic>
        <p:nvPicPr>
          <p:cNvPr id="544" name="Google Shape;544;p75" descr="chart with components labeled and focus on chart title including subtitle"/>
          <p:cNvPicPr preferRelativeResize="0"/>
          <p:nvPr/>
        </p:nvPicPr>
        <p:blipFill>
          <a:blip r:embed="rId3">
            <a:alphaModFix/>
          </a:blip>
          <a:stretch>
            <a:fillRect/>
          </a:stretch>
        </p:blipFill>
        <p:spPr>
          <a:xfrm>
            <a:off x="1427888" y="849475"/>
            <a:ext cx="6288224" cy="3749324"/>
          </a:xfrm>
          <a:prstGeom prst="rect">
            <a:avLst/>
          </a:prstGeom>
          <a:noFill/>
          <a:ln>
            <a:noFill/>
          </a:ln>
        </p:spPr>
      </p:pic>
      <p:sp>
        <p:nvSpPr>
          <p:cNvPr id="545" name="Google Shape;545;p75"/>
          <p:cNvSpPr txBox="1"/>
          <p:nvPr/>
        </p:nvSpPr>
        <p:spPr>
          <a:xfrm>
            <a:off x="0" y="4652100"/>
            <a:ext cx="85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Source: Abrigo, L.A. &amp;  Schneider, G.S. (2018). </a:t>
            </a:r>
            <a:r>
              <a:rPr lang="en" sz="1100" i="1"/>
              <a:t>Data visualization guidelines.</a:t>
            </a:r>
            <a:r>
              <a:rPr lang="en" sz="1100"/>
              <a:t> The Cato Institute. </a:t>
            </a:r>
            <a:r>
              <a:rPr lang="en" sz="1100" u="sng">
                <a:solidFill>
                  <a:schemeClr val="hlink"/>
                </a:solidFill>
                <a:hlinkClick r:id="rId4"/>
              </a:rPr>
              <a:t>https://github.com/glosophy/CatoDataVizGuidelines</a:t>
            </a:r>
            <a:r>
              <a:rPr lang="en" sz="1100"/>
              <a:t> </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6"/>
          <p:cNvSpPr txBox="1">
            <a:spLocks noGrp="1"/>
          </p:cNvSpPr>
          <p:nvPr>
            <p:ph type="title"/>
          </p:nvPr>
        </p:nvSpPr>
        <p:spPr>
          <a:xfrm>
            <a:off x="311700" y="160075"/>
            <a:ext cx="8520600" cy="5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Title</a:t>
            </a:r>
            <a:endParaRPr sz="2800"/>
          </a:p>
        </p:txBody>
      </p:sp>
      <p:sp>
        <p:nvSpPr>
          <p:cNvPr id="551" name="Google Shape;551;p76"/>
          <p:cNvSpPr txBox="1">
            <a:spLocks noGrp="1"/>
          </p:cNvSpPr>
          <p:nvPr>
            <p:ph type="body" idx="1"/>
          </p:nvPr>
        </p:nvSpPr>
        <p:spPr>
          <a:xfrm>
            <a:off x="311700" y="863550"/>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Titles, axis labels, captions, data source and other annotations provide context and improve readability.</a:t>
            </a:r>
            <a:endParaRPr/>
          </a:p>
          <a:p>
            <a:pPr marL="457200" lvl="0" indent="-342900" algn="l" rtl="0">
              <a:spcBef>
                <a:spcPts val="1600"/>
              </a:spcBef>
              <a:spcAft>
                <a:spcPts val="0"/>
              </a:spcAft>
              <a:buSzPts val="1800"/>
              <a:buChar char="●"/>
            </a:pPr>
            <a:r>
              <a:rPr lang="en"/>
              <a:t>Always include a title of the data visualization</a:t>
            </a:r>
            <a:endParaRPr/>
          </a:p>
          <a:p>
            <a:pPr marL="457200" lvl="0" indent="-342900" algn="l" rtl="0">
              <a:spcBef>
                <a:spcPts val="0"/>
              </a:spcBef>
              <a:spcAft>
                <a:spcPts val="0"/>
              </a:spcAft>
              <a:buSzPts val="1800"/>
              <a:buChar char="●"/>
            </a:pPr>
            <a:r>
              <a:rPr lang="en"/>
              <a:t>Should be descriptive and convey the main message of the chart</a:t>
            </a:r>
            <a:endParaRPr/>
          </a:p>
          <a:p>
            <a:pPr marL="457200" lvl="0" indent="-342900" algn="l" rtl="0">
              <a:spcBef>
                <a:spcPts val="0"/>
              </a:spcBef>
              <a:spcAft>
                <a:spcPts val="0"/>
              </a:spcAft>
              <a:buSzPts val="1800"/>
              <a:buChar char="●"/>
            </a:pPr>
            <a:r>
              <a:rPr lang="en"/>
              <a:t>Can use color to match variable name in the title with the chart content</a:t>
            </a:r>
            <a:endParaRPr/>
          </a:p>
          <a:p>
            <a:pPr marL="0" lvl="0" indent="0" algn="l" rtl="0">
              <a:spcBef>
                <a:spcPts val="1600"/>
              </a:spcBef>
              <a:spcAft>
                <a:spcPts val="1600"/>
              </a:spcAft>
              <a:buNone/>
            </a:pPr>
            <a:endParaRPr/>
          </a:p>
        </p:txBody>
      </p:sp>
      <p:pic>
        <p:nvPicPr>
          <p:cNvPr id="552" name="Google Shape;552;p76" descr="Barbell chart with temperature minimums in blue and maximums in red. The words minimum and maximum in the title use the same colors." title="Average minimum and maximum temperatures for four Australian cities"/>
          <p:cNvPicPr preferRelativeResize="0"/>
          <p:nvPr/>
        </p:nvPicPr>
        <p:blipFill>
          <a:blip r:embed="rId3">
            <a:alphaModFix/>
          </a:blip>
          <a:stretch>
            <a:fillRect/>
          </a:stretch>
        </p:blipFill>
        <p:spPr>
          <a:xfrm>
            <a:off x="4709600" y="1295625"/>
            <a:ext cx="4267200" cy="244686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title"/>
          </p:nvPr>
        </p:nvSpPr>
        <p:spPr>
          <a:xfrm>
            <a:off x="311700" y="1638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Axes: Example</a:t>
            </a:r>
            <a:endParaRPr dirty="0"/>
          </a:p>
        </p:txBody>
      </p:sp>
      <p:pic>
        <p:nvPicPr>
          <p:cNvPr id="558" name="Google Shape;558;p77" descr="chart with components labeled and focus on chart axes including axis labels"/>
          <p:cNvPicPr preferRelativeResize="0"/>
          <p:nvPr/>
        </p:nvPicPr>
        <p:blipFill rotWithShape="1">
          <a:blip r:embed="rId3">
            <a:alphaModFix/>
          </a:blip>
          <a:srcRect l="3846"/>
          <a:stretch/>
        </p:blipFill>
        <p:spPr>
          <a:xfrm>
            <a:off x="1454650" y="736500"/>
            <a:ext cx="6234699" cy="3788625"/>
          </a:xfrm>
          <a:prstGeom prst="rect">
            <a:avLst/>
          </a:prstGeom>
          <a:noFill/>
          <a:ln>
            <a:noFill/>
          </a:ln>
        </p:spPr>
      </p:pic>
      <p:sp>
        <p:nvSpPr>
          <p:cNvPr id="559" name="Google Shape;559;p77"/>
          <p:cNvSpPr txBox="1"/>
          <p:nvPr/>
        </p:nvSpPr>
        <p:spPr>
          <a:xfrm>
            <a:off x="0" y="4601325"/>
            <a:ext cx="9144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Source: Abrigo, L.A. &amp;  Schneider, G.S. (2018). </a:t>
            </a:r>
            <a:r>
              <a:rPr lang="en" sz="1100" i="1"/>
              <a:t>Data visualization guidelines.</a:t>
            </a:r>
            <a:r>
              <a:rPr lang="en" sz="1100"/>
              <a:t> The Cato Institute. </a:t>
            </a:r>
            <a:r>
              <a:rPr lang="en" sz="1100" u="sng">
                <a:solidFill>
                  <a:schemeClr val="hlink"/>
                </a:solidFill>
                <a:hlinkClick r:id="rId4"/>
              </a:rPr>
              <a:t>https://github.com/glosophy/CatoDataVizGuidelines</a:t>
            </a:r>
            <a:r>
              <a:rPr lang="en" sz="1100"/>
              <a:t> </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8"/>
          <p:cNvSpPr txBox="1">
            <a:spLocks noGrp="1"/>
          </p:cNvSpPr>
          <p:nvPr>
            <p:ph type="title"/>
          </p:nvPr>
        </p:nvSpPr>
        <p:spPr>
          <a:xfrm>
            <a:off x="311700" y="163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Axes</a:t>
            </a:r>
            <a:endParaRPr/>
          </a:p>
        </p:txBody>
      </p:sp>
      <p:sp>
        <p:nvSpPr>
          <p:cNvPr id="565" name="Google Shape;565;p78"/>
          <p:cNvSpPr txBox="1">
            <a:spLocks noGrp="1"/>
          </p:cNvSpPr>
          <p:nvPr>
            <p:ph type="body" idx="1"/>
          </p:nvPr>
        </p:nvSpPr>
        <p:spPr>
          <a:xfrm>
            <a:off x="311700" y="782450"/>
            <a:ext cx="8520600" cy="235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Axes also provide scale (start at 0 to avoid distortion, with some exceptions) </a:t>
            </a:r>
            <a:endParaRPr/>
          </a:p>
          <a:p>
            <a:pPr marL="457200" lvl="0" indent="-342900" algn="l" rtl="0">
              <a:spcBef>
                <a:spcPts val="600"/>
              </a:spcBef>
              <a:spcAft>
                <a:spcPts val="0"/>
              </a:spcAft>
              <a:buSzPts val="1800"/>
              <a:buChar char="●"/>
            </a:pPr>
            <a:r>
              <a:rPr lang="en"/>
              <a:t>Highlight main variables (and units of measurement)</a:t>
            </a:r>
            <a:endParaRPr/>
          </a:p>
          <a:p>
            <a:pPr marL="457200" lvl="0" indent="-342900" algn="l" rtl="0">
              <a:spcBef>
                <a:spcPts val="600"/>
              </a:spcBef>
              <a:spcAft>
                <a:spcPts val="0"/>
              </a:spcAft>
              <a:buSzPts val="1800"/>
              <a:buChar char="●"/>
            </a:pPr>
            <a:r>
              <a:rPr lang="en"/>
              <a:t>Consider adding gridlines - they can be useful reference guides</a:t>
            </a:r>
            <a:endParaRPr/>
          </a:p>
          <a:p>
            <a:pPr marL="457200" lvl="0" indent="-342900" algn="l" rtl="0">
              <a:spcBef>
                <a:spcPts val="600"/>
              </a:spcBef>
              <a:spcAft>
                <a:spcPts val="0"/>
              </a:spcAft>
              <a:buSzPts val="1800"/>
              <a:buChar char="●"/>
            </a:pPr>
            <a:r>
              <a:rPr lang="en"/>
              <a:t>Be cautious when using dual y-axes because the magnitude can change for each metric and imply correlation and causation when there is none (ex. </a:t>
            </a:r>
            <a:r>
              <a:rPr lang="en" u="sng">
                <a:solidFill>
                  <a:schemeClr val="hlink"/>
                </a:solidFill>
                <a:hlinkClick r:id="rId3"/>
              </a:rPr>
              <a:t>Spurious Correlations</a:t>
            </a:r>
            <a:r>
              <a:rPr lang="en"/>
              <a:t>)</a:t>
            </a:r>
            <a:endParaRPr/>
          </a:p>
          <a:p>
            <a:pPr marL="0" lvl="0" indent="0" algn="l" rtl="0">
              <a:spcBef>
                <a:spcPts val="1600"/>
              </a:spcBef>
              <a:spcAft>
                <a:spcPts val="1600"/>
              </a:spcAft>
              <a:buNone/>
            </a:pPr>
            <a:endParaRPr/>
          </a:p>
        </p:txBody>
      </p:sp>
      <p:pic>
        <p:nvPicPr>
          <p:cNvPr id="566" name="Google Shape;566;p78" descr="Bar chart where the y-axis starts at 10 so the bars seem to have a larger difference in height" title="Truncated Y-Axis Bar Chart"/>
          <p:cNvPicPr preferRelativeResize="0"/>
          <p:nvPr/>
        </p:nvPicPr>
        <p:blipFill>
          <a:blip r:embed="rId4">
            <a:alphaModFix/>
          </a:blip>
          <a:stretch>
            <a:fillRect/>
          </a:stretch>
        </p:blipFill>
        <p:spPr>
          <a:xfrm>
            <a:off x="1041876" y="3313700"/>
            <a:ext cx="2791686" cy="1726176"/>
          </a:xfrm>
          <a:prstGeom prst="rect">
            <a:avLst/>
          </a:prstGeom>
          <a:noFill/>
          <a:ln>
            <a:noFill/>
          </a:ln>
        </p:spPr>
      </p:pic>
      <p:pic>
        <p:nvPicPr>
          <p:cNvPr id="567" name="Google Shape;567;p78" descr="Bar chart where the y-axis starts at 0 so the bars seem to have a small difference in height" title="Bar chart with untruncated y-axis"/>
          <p:cNvPicPr preferRelativeResize="0"/>
          <p:nvPr/>
        </p:nvPicPr>
        <p:blipFill>
          <a:blip r:embed="rId5">
            <a:alphaModFix/>
          </a:blip>
          <a:stretch>
            <a:fillRect/>
          </a:stretch>
        </p:blipFill>
        <p:spPr>
          <a:xfrm>
            <a:off x="4927275" y="3269325"/>
            <a:ext cx="2791674" cy="172617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9"/>
          <p:cNvSpPr txBox="1">
            <a:spLocks noGrp="1"/>
          </p:cNvSpPr>
          <p:nvPr>
            <p:ph type="title"/>
          </p:nvPr>
        </p:nvSpPr>
        <p:spPr>
          <a:xfrm>
            <a:off x="85350" y="210775"/>
            <a:ext cx="925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consistent when using multiple charts for comparison</a:t>
            </a:r>
            <a:endParaRPr/>
          </a:p>
        </p:txBody>
      </p:sp>
      <p:sp>
        <p:nvSpPr>
          <p:cNvPr id="573" name="Google Shape;573;p79"/>
          <p:cNvSpPr txBox="1">
            <a:spLocks noGrp="1"/>
          </p:cNvSpPr>
          <p:nvPr>
            <p:ph type="body" idx="1"/>
          </p:nvPr>
        </p:nvSpPr>
        <p:spPr>
          <a:xfrm>
            <a:off x="311700" y="900850"/>
            <a:ext cx="7747800" cy="178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consistent formatting and chart elements when including two or more visualizations for comparison</a:t>
            </a:r>
            <a:endParaRPr/>
          </a:p>
          <a:p>
            <a:pPr marL="457200" lvl="0" indent="-342900" algn="l" rtl="0">
              <a:spcBef>
                <a:spcPts val="0"/>
              </a:spcBef>
              <a:spcAft>
                <a:spcPts val="0"/>
              </a:spcAft>
              <a:buSzPts val="1800"/>
              <a:buChar char="●"/>
            </a:pPr>
            <a:r>
              <a:rPr lang="en"/>
              <a:t>Carry over any representative colors between groups</a:t>
            </a:r>
            <a:endParaRPr/>
          </a:p>
          <a:p>
            <a:pPr marL="457200" lvl="0" indent="-342900" algn="l" rtl="0">
              <a:spcBef>
                <a:spcPts val="0"/>
              </a:spcBef>
              <a:spcAft>
                <a:spcPts val="0"/>
              </a:spcAft>
              <a:buSzPts val="1800"/>
              <a:buChar char="●"/>
            </a:pPr>
            <a:r>
              <a:rPr lang="en"/>
              <a:t>Make sure axes using the same measurement that are beside each other are using the same range </a:t>
            </a:r>
            <a:endParaRPr/>
          </a:p>
          <a:p>
            <a:pPr marL="0" lvl="0" indent="0" algn="l" rtl="0">
              <a:spcBef>
                <a:spcPts val="1600"/>
              </a:spcBef>
              <a:spcAft>
                <a:spcPts val="1600"/>
              </a:spcAft>
              <a:buNone/>
            </a:pPr>
            <a:endParaRPr/>
          </a:p>
        </p:txBody>
      </p:sp>
      <p:pic>
        <p:nvPicPr>
          <p:cNvPr id="574" name="Google Shape;574;p79" descr="Chart of carbon dioxide parts per million over years with chart of Antarctic temperature in Celsius over years beneath. Both use the same x-axis." title="Example of charts sharing the same axis"/>
          <p:cNvPicPr preferRelativeResize="0"/>
          <p:nvPr/>
        </p:nvPicPr>
        <p:blipFill>
          <a:blip r:embed="rId3">
            <a:alphaModFix/>
          </a:blip>
          <a:stretch>
            <a:fillRect/>
          </a:stretch>
        </p:blipFill>
        <p:spPr>
          <a:xfrm>
            <a:off x="1343625" y="2624225"/>
            <a:ext cx="6456749" cy="2152250"/>
          </a:xfrm>
          <a:prstGeom prst="rect">
            <a:avLst/>
          </a:prstGeom>
          <a:noFill/>
          <a:ln>
            <a:noFill/>
          </a:ln>
        </p:spPr>
      </p:pic>
      <p:sp>
        <p:nvSpPr>
          <p:cNvPr id="575" name="Google Shape;575;p79"/>
          <p:cNvSpPr txBox="1"/>
          <p:nvPr/>
        </p:nvSpPr>
        <p:spPr>
          <a:xfrm>
            <a:off x="343650" y="4726350"/>
            <a:ext cx="8456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Image by Bvelevski used under a </a:t>
            </a:r>
            <a:r>
              <a:rPr lang="en" sz="1000" u="sng">
                <a:solidFill>
                  <a:schemeClr val="hlink"/>
                </a:solidFill>
                <a:hlinkClick r:id="rId4"/>
              </a:rPr>
              <a:t>CC-BY-SA 4.0</a:t>
            </a:r>
            <a:r>
              <a:rPr lang="en" sz="1000"/>
              <a:t>. Source: </a:t>
            </a:r>
            <a:r>
              <a:rPr lang="en" sz="1000" u="sng">
                <a:solidFill>
                  <a:schemeClr val="hlink"/>
                </a:solidFill>
                <a:hlinkClick r:id="rId5"/>
              </a:rPr>
              <a:t>https://commons.wikimedia.org/wiki/File:Epica_CO2_temperature.png</a:t>
            </a:r>
            <a:r>
              <a:rPr lang="en" sz="1000"/>
              <a:t> </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visualize? To tell a story</a:t>
            </a:r>
            <a:endParaRPr/>
          </a:p>
        </p:txBody>
      </p:sp>
      <p:pic>
        <p:nvPicPr>
          <p:cNvPr id="152" name="Google Shape;152;p26" descr="Map of the spread of power failures across the Northeast after Hurricane Sandy"/>
          <p:cNvPicPr preferRelativeResize="0"/>
          <p:nvPr/>
        </p:nvPicPr>
        <p:blipFill rotWithShape="1">
          <a:blip r:embed="rId3">
            <a:alphaModFix/>
          </a:blip>
          <a:srcRect/>
          <a:stretch/>
        </p:blipFill>
        <p:spPr>
          <a:xfrm>
            <a:off x="2550248" y="1017727"/>
            <a:ext cx="6230625" cy="37907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0"/>
          <p:cNvSpPr txBox="1">
            <a:spLocks noGrp="1"/>
          </p:cNvSpPr>
          <p:nvPr>
            <p:ph type="title"/>
          </p:nvPr>
        </p:nvSpPr>
        <p:spPr>
          <a:xfrm>
            <a:off x="311700" y="16007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t>Source / Data Citation</a:t>
            </a:r>
            <a:endParaRPr sz="2800"/>
          </a:p>
        </p:txBody>
      </p:sp>
      <p:pic>
        <p:nvPicPr>
          <p:cNvPr id="581" name="Google Shape;581;p80" descr="chart with components labeled and focus on the data source"/>
          <p:cNvPicPr preferRelativeResize="0"/>
          <p:nvPr/>
        </p:nvPicPr>
        <p:blipFill rotWithShape="1">
          <a:blip r:embed="rId3">
            <a:alphaModFix/>
          </a:blip>
          <a:srcRect r="2950"/>
          <a:stretch/>
        </p:blipFill>
        <p:spPr>
          <a:xfrm>
            <a:off x="1602300" y="1001875"/>
            <a:ext cx="5939399" cy="3558125"/>
          </a:xfrm>
          <a:prstGeom prst="rect">
            <a:avLst/>
          </a:prstGeom>
          <a:noFill/>
          <a:ln>
            <a:noFill/>
          </a:ln>
        </p:spPr>
      </p:pic>
      <p:sp>
        <p:nvSpPr>
          <p:cNvPr id="582" name="Google Shape;582;p80"/>
          <p:cNvSpPr txBox="1"/>
          <p:nvPr/>
        </p:nvSpPr>
        <p:spPr>
          <a:xfrm>
            <a:off x="0" y="4636200"/>
            <a:ext cx="8304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Source: Abrigo, L.A. &amp;  Schneider, G.S. (2018). </a:t>
            </a:r>
            <a:r>
              <a:rPr lang="en" sz="1100" i="1"/>
              <a:t>Data visualization guidelines.</a:t>
            </a:r>
            <a:r>
              <a:rPr lang="en" sz="1100"/>
              <a:t> The Cato Institute. </a:t>
            </a:r>
            <a:r>
              <a:rPr lang="en" sz="1100" u="sng">
                <a:solidFill>
                  <a:schemeClr val="hlink"/>
                </a:solidFill>
                <a:hlinkClick r:id="rId4"/>
              </a:rPr>
              <a:t>https://github.com/glosophy/CatoDataVizGuidelines</a:t>
            </a:r>
            <a:r>
              <a:rPr lang="en" sz="1100"/>
              <a:t> </a:t>
            </a:r>
            <a:endParaRPr sz="11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1"/>
          <p:cNvSpPr txBox="1">
            <a:spLocks noGrp="1"/>
          </p:cNvSpPr>
          <p:nvPr>
            <p:ph type="title"/>
          </p:nvPr>
        </p:nvSpPr>
        <p:spPr>
          <a:xfrm>
            <a:off x="311700" y="200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citation</a:t>
            </a:r>
            <a:endParaRPr/>
          </a:p>
        </p:txBody>
      </p:sp>
      <p:sp>
        <p:nvSpPr>
          <p:cNvPr id="588" name="Google Shape;588;p81"/>
          <p:cNvSpPr txBox="1">
            <a:spLocks noGrp="1"/>
          </p:cNvSpPr>
          <p:nvPr>
            <p:ph type="body" idx="1"/>
          </p:nvPr>
        </p:nvSpPr>
        <p:spPr>
          <a:xfrm>
            <a:off x="311700" y="773500"/>
            <a:ext cx="55776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are using someone else’s data, cite it! </a:t>
            </a:r>
            <a:endParaRPr/>
          </a:p>
          <a:p>
            <a:pPr marL="0" lvl="0" indent="0" algn="l" rtl="0">
              <a:spcBef>
                <a:spcPts val="0"/>
              </a:spcBef>
              <a:spcAft>
                <a:spcPts val="0"/>
              </a:spcAft>
              <a:buNone/>
            </a:pPr>
            <a:r>
              <a:rPr lang="en"/>
              <a:t>If you published the full dataset, cite it!</a:t>
            </a:r>
            <a:endParaRPr/>
          </a:p>
          <a:p>
            <a:pPr marL="457200" lvl="0" indent="-317500" algn="l" rtl="0">
              <a:spcBef>
                <a:spcPts val="1600"/>
              </a:spcBef>
              <a:spcAft>
                <a:spcPts val="0"/>
              </a:spcAft>
              <a:buSzPts val="1400"/>
              <a:buChar char="●"/>
            </a:pPr>
            <a:r>
              <a:rPr lang="en" sz="1400"/>
              <a:t>Helps readers find the original data source</a:t>
            </a:r>
            <a:endParaRPr sz="1400"/>
          </a:p>
          <a:p>
            <a:pPr marL="457200" lvl="0" indent="-317500" algn="l" rtl="0">
              <a:spcBef>
                <a:spcPts val="0"/>
              </a:spcBef>
              <a:spcAft>
                <a:spcPts val="0"/>
              </a:spcAft>
              <a:buSzPts val="1400"/>
              <a:buChar char="●"/>
            </a:pPr>
            <a:r>
              <a:rPr lang="en" sz="1400"/>
              <a:t>Increases the legitimacy of your chart</a:t>
            </a:r>
            <a:endParaRPr sz="1400"/>
          </a:p>
          <a:p>
            <a:pPr marL="0" lvl="0" indent="0" algn="l" rtl="0">
              <a:spcBef>
                <a:spcPts val="1600"/>
              </a:spcBef>
              <a:spcAft>
                <a:spcPts val="0"/>
              </a:spcAft>
              <a:buNone/>
            </a:pPr>
            <a:r>
              <a:rPr lang="en"/>
              <a:t>Copy the citation suggested where you got the </a:t>
            </a:r>
            <a:endParaRPr/>
          </a:p>
          <a:p>
            <a:pPr marL="0" lvl="0" indent="0" algn="l" rtl="0">
              <a:spcBef>
                <a:spcPts val="0"/>
              </a:spcBef>
              <a:spcAft>
                <a:spcPts val="0"/>
              </a:spcAft>
              <a:buNone/>
            </a:pPr>
            <a:r>
              <a:rPr lang="en"/>
              <a:t>data or use your preferred citation style. </a:t>
            </a:r>
            <a:endParaRPr/>
          </a:p>
          <a:p>
            <a:pPr marL="0" lvl="0" indent="0" algn="l" rtl="0">
              <a:lnSpc>
                <a:spcPct val="100000"/>
              </a:lnSpc>
              <a:spcBef>
                <a:spcPts val="1600"/>
              </a:spcBef>
              <a:spcAft>
                <a:spcPts val="0"/>
              </a:spcAft>
              <a:buNone/>
            </a:pPr>
            <a:r>
              <a:rPr lang="en" sz="1400"/>
              <a:t>Primary components: </a:t>
            </a:r>
            <a:endParaRPr sz="1400"/>
          </a:p>
          <a:p>
            <a:pPr marL="457200" lvl="0" indent="-317500" algn="l" rtl="0">
              <a:lnSpc>
                <a:spcPct val="100000"/>
              </a:lnSpc>
              <a:spcBef>
                <a:spcPts val="0"/>
              </a:spcBef>
              <a:spcAft>
                <a:spcPts val="0"/>
              </a:spcAft>
              <a:buSzPts val="1400"/>
              <a:buChar char="●"/>
            </a:pPr>
            <a:r>
              <a:rPr lang="en" sz="1400"/>
              <a:t>Author/ Creator (Individual, group, or organization)</a:t>
            </a:r>
            <a:endParaRPr sz="1400"/>
          </a:p>
          <a:p>
            <a:pPr marL="457200" lvl="0" indent="-317500" algn="l" rtl="0">
              <a:spcBef>
                <a:spcPts val="0"/>
              </a:spcBef>
              <a:spcAft>
                <a:spcPts val="0"/>
              </a:spcAft>
              <a:buSzPts val="1400"/>
              <a:buChar char="●"/>
            </a:pPr>
            <a:r>
              <a:rPr lang="en" sz="1400"/>
              <a:t>Title</a:t>
            </a:r>
            <a:endParaRPr sz="1400"/>
          </a:p>
          <a:p>
            <a:pPr marL="457200" lvl="0" indent="-317500" algn="l" rtl="0">
              <a:spcBef>
                <a:spcPts val="0"/>
              </a:spcBef>
              <a:spcAft>
                <a:spcPts val="0"/>
              </a:spcAft>
              <a:buSzPts val="1400"/>
              <a:buChar char="●"/>
            </a:pPr>
            <a:r>
              <a:rPr lang="en" sz="1400"/>
              <a:t>Year of Publication</a:t>
            </a:r>
            <a:endParaRPr sz="1400"/>
          </a:p>
          <a:p>
            <a:pPr marL="457200" lvl="0" indent="-317500" algn="l" rtl="0">
              <a:spcBef>
                <a:spcPts val="0"/>
              </a:spcBef>
              <a:spcAft>
                <a:spcPts val="0"/>
              </a:spcAft>
              <a:buSzPts val="1400"/>
              <a:buChar char="●"/>
            </a:pPr>
            <a:r>
              <a:rPr lang="en" sz="1400"/>
              <a:t>Publisher (often the repository where the data is housed)</a:t>
            </a:r>
            <a:endParaRPr sz="1400"/>
          </a:p>
          <a:p>
            <a:pPr marL="457200" lvl="0" indent="-317500" algn="l" rtl="0">
              <a:spcBef>
                <a:spcPts val="0"/>
              </a:spcBef>
              <a:spcAft>
                <a:spcPts val="0"/>
              </a:spcAft>
              <a:buSzPts val="1400"/>
              <a:buChar char="●"/>
            </a:pPr>
            <a:r>
              <a:rPr lang="en" sz="1400"/>
              <a:t>Version or edition</a:t>
            </a:r>
            <a:endParaRPr sz="1400"/>
          </a:p>
          <a:p>
            <a:pPr marL="457200" lvl="0" indent="-317500" algn="l" rtl="0">
              <a:spcBef>
                <a:spcPts val="0"/>
              </a:spcBef>
              <a:spcAft>
                <a:spcPts val="0"/>
              </a:spcAft>
              <a:buSzPts val="1400"/>
              <a:buChar char="●"/>
            </a:pPr>
            <a:r>
              <a:rPr lang="en" sz="1400"/>
              <a:t>Access Information (URL, DOI, or another persistent identifier)</a:t>
            </a:r>
            <a:endParaRPr sz="1400"/>
          </a:p>
          <a:p>
            <a:pPr marL="0" lvl="0" indent="0" algn="l" rtl="0">
              <a:spcBef>
                <a:spcPts val="0"/>
              </a:spcBef>
              <a:spcAft>
                <a:spcPts val="1600"/>
              </a:spcAft>
              <a:buNone/>
            </a:pPr>
            <a:endParaRPr sz="1400"/>
          </a:p>
        </p:txBody>
      </p:sp>
      <p:sp>
        <p:nvSpPr>
          <p:cNvPr id="589" name="Google Shape;589;p81"/>
          <p:cNvSpPr txBox="1"/>
          <p:nvPr/>
        </p:nvSpPr>
        <p:spPr>
          <a:xfrm>
            <a:off x="6085775" y="3723450"/>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General format:</a:t>
            </a:r>
            <a:endParaRPr>
              <a:solidFill>
                <a:schemeClr val="dk2"/>
              </a:solidFill>
            </a:endParaRPr>
          </a:p>
          <a:p>
            <a:pPr marL="0" lvl="0" indent="0" algn="l" rtl="0">
              <a:spcBef>
                <a:spcPts val="0"/>
              </a:spcBef>
              <a:spcAft>
                <a:spcPts val="0"/>
              </a:spcAft>
              <a:buNone/>
            </a:pPr>
            <a:r>
              <a:rPr lang="en">
                <a:solidFill>
                  <a:schemeClr val="dk2"/>
                </a:solidFill>
              </a:rPr>
              <a:t>Author (Year). Title with version. Publisher. Access information. </a:t>
            </a:r>
            <a:endParaRPr>
              <a:solidFill>
                <a:schemeClr val="dk2"/>
              </a:solidFill>
            </a:endParaRPr>
          </a:p>
        </p:txBody>
      </p:sp>
      <p:pic>
        <p:nvPicPr>
          <p:cNvPr id="590" name="Google Shape;590;p81" descr="Change in median net worth since 1989 with data that came from the Kaiser Foundation." title="Example of chart with data source"/>
          <p:cNvPicPr preferRelativeResize="0"/>
          <p:nvPr/>
        </p:nvPicPr>
        <p:blipFill>
          <a:blip r:embed="rId3">
            <a:alphaModFix/>
          </a:blip>
          <a:stretch>
            <a:fillRect/>
          </a:stretch>
        </p:blipFill>
        <p:spPr>
          <a:xfrm>
            <a:off x="5480612" y="800186"/>
            <a:ext cx="3605174" cy="2379388"/>
          </a:xfrm>
          <a:prstGeom prst="rect">
            <a:avLst/>
          </a:prstGeom>
          <a:noFill/>
          <a:ln>
            <a:noFill/>
          </a:ln>
        </p:spPr>
      </p:pic>
      <p:sp>
        <p:nvSpPr>
          <p:cNvPr id="591" name="Google Shape;591;p81" descr="Red rectangle around the source listed in a line chart to emphasize citing data used in visualizations. " title="Highlighting source"/>
          <p:cNvSpPr/>
          <p:nvPr/>
        </p:nvSpPr>
        <p:spPr>
          <a:xfrm>
            <a:off x="6085775" y="3026850"/>
            <a:ext cx="1021200" cy="179400"/>
          </a:xfrm>
          <a:prstGeom prst="rect">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1"/>
          <p:cNvSpPr txBox="1"/>
          <p:nvPr/>
        </p:nvSpPr>
        <p:spPr>
          <a:xfrm>
            <a:off x="5480625" y="3206250"/>
            <a:ext cx="35262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a:solidFill>
                  <a:srgbClr val="595959"/>
                </a:solidFill>
              </a:rPr>
              <a:t>Michael Gonchar, “</a:t>
            </a:r>
            <a:r>
              <a:rPr lang="en" sz="1100" u="sng">
                <a:solidFill>
                  <a:srgbClr val="094FAA"/>
                </a:solidFill>
                <a:hlinkClick r:id="rId4">
                  <a:extLst>
                    <a:ext uri="{A12FA001-AC4F-418D-AE19-62706E023703}">
                      <ahyp:hlinkClr xmlns:ahyp="http://schemas.microsoft.com/office/drawing/2018/hyperlinkcolor" val="tx"/>
                    </a:ext>
                  </a:extLst>
                </a:hlinkClick>
              </a:rPr>
              <a:t>Teach About Inequality With These 28 New York Times Graphs</a:t>
            </a:r>
            <a:r>
              <a:rPr lang="en" sz="1100">
                <a:solidFill>
                  <a:srgbClr val="595959"/>
                </a:solidFill>
              </a:rPr>
              <a:t>” </a:t>
            </a:r>
            <a:endParaRPr sz="1100">
              <a:solidFill>
                <a:srgbClr val="59595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6"/>
        <p:cNvGrpSpPr/>
        <p:nvPr/>
      </p:nvGrpSpPr>
      <p:grpSpPr>
        <a:xfrm>
          <a:off x="0" y="0"/>
          <a:ext cx="0" cy="0"/>
          <a:chOff x="0" y="0"/>
          <a:chExt cx="0" cy="0"/>
        </a:xfrm>
      </p:grpSpPr>
      <p:sp>
        <p:nvSpPr>
          <p:cNvPr id="597" name="Google Shape;597;p82"/>
          <p:cNvSpPr txBox="1">
            <a:spLocks noGrp="1"/>
          </p:cNvSpPr>
          <p:nvPr>
            <p:ph type="title"/>
          </p:nvPr>
        </p:nvSpPr>
        <p:spPr>
          <a:xfrm>
            <a:off x="311700" y="1842775"/>
            <a:ext cx="8520600" cy="114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Types of data visualizations and examples</a:t>
            </a:r>
            <a:endParaRPr i="1"/>
          </a:p>
        </p:txBody>
      </p:sp>
      <p:sp>
        <p:nvSpPr>
          <p:cNvPr id="598" name="Google Shape;598;p82">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599" name="Google Shape;599;p82"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600" name="Google Shape;600;p82"/>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601" name="Google Shape;601;p82"/>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602" name="Google Shape;602;p82"/>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603" name="Google Shape;603;p82"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i="0" u="none" strike="noStrike" cap="none">
                <a:solidFill>
                  <a:schemeClr val="dk1"/>
                </a:solidFill>
              </a:rPr>
              <a:t>Types of charts and visualizations</a:t>
            </a:r>
            <a:endParaRPr sz="3300" i="0" u="none" strike="noStrike" cap="none">
              <a:solidFill>
                <a:schemeClr val="dk1"/>
              </a:solidFill>
            </a:endParaRPr>
          </a:p>
        </p:txBody>
      </p:sp>
      <p:sp>
        <p:nvSpPr>
          <p:cNvPr id="609" name="Google Shape;609;p83"/>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Autofit/>
          </a:bodyPr>
          <a:lstStyle/>
          <a:p>
            <a:pPr marL="177800" lvl="0" indent="-152400" algn="l" rtl="0">
              <a:lnSpc>
                <a:spcPct val="100000"/>
              </a:lnSpc>
              <a:spcBef>
                <a:spcPts val="0"/>
              </a:spcBef>
              <a:spcAft>
                <a:spcPts val="0"/>
              </a:spcAft>
              <a:buSzPts val="1800"/>
              <a:buChar char="•"/>
            </a:pPr>
            <a:r>
              <a:rPr lang="en"/>
              <a:t>Basic charts and graphs</a:t>
            </a:r>
            <a:endParaRPr/>
          </a:p>
          <a:p>
            <a:pPr marL="520700" lvl="1" indent="-152400" algn="l" rtl="0">
              <a:lnSpc>
                <a:spcPct val="100000"/>
              </a:lnSpc>
              <a:spcBef>
                <a:spcPts val="1600"/>
              </a:spcBef>
              <a:spcAft>
                <a:spcPts val="0"/>
              </a:spcAft>
              <a:buSzPts val="1400"/>
              <a:buChar char="•"/>
            </a:pPr>
            <a:r>
              <a:rPr lang="en"/>
              <a:t>Bar</a:t>
            </a:r>
            <a:endParaRPr/>
          </a:p>
          <a:p>
            <a:pPr marL="520700" lvl="1" indent="-152400" algn="l" rtl="0">
              <a:lnSpc>
                <a:spcPct val="100000"/>
              </a:lnSpc>
              <a:spcBef>
                <a:spcPts val="1600"/>
              </a:spcBef>
              <a:spcAft>
                <a:spcPts val="0"/>
              </a:spcAft>
              <a:buSzPts val="1400"/>
              <a:buChar char="•"/>
            </a:pPr>
            <a:r>
              <a:rPr lang="en"/>
              <a:t>Pie</a:t>
            </a:r>
            <a:endParaRPr/>
          </a:p>
          <a:p>
            <a:pPr marL="520700" lvl="1" indent="-152400" algn="l" rtl="0">
              <a:lnSpc>
                <a:spcPct val="100000"/>
              </a:lnSpc>
              <a:spcBef>
                <a:spcPts val="1600"/>
              </a:spcBef>
              <a:spcAft>
                <a:spcPts val="0"/>
              </a:spcAft>
              <a:buSzPts val="1400"/>
              <a:buChar char="•"/>
            </a:pPr>
            <a:r>
              <a:rPr lang="en"/>
              <a:t>Line</a:t>
            </a:r>
            <a:endParaRPr/>
          </a:p>
          <a:p>
            <a:pPr marL="520700" lvl="1" indent="-152400" algn="l" rtl="0">
              <a:lnSpc>
                <a:spcPct val="100000"/>
              </a:lnSpc>
              <a:spcBef>
                <a:spcPts val="1600"/>
              </a:spcBef>
              <a:spcAft>
                <a:spcPts val="0"/>
              </a:spcAft>
              <a:buSzPts val="1400"/>
              <a:buChar char="•"/>
            </a:pPr>
            <a:r>
              <a:rPr lang="en"/>
              <a:t>Scatter</a:t>
            </a:r>
            <a:endParaRPr/>
          </a:p>
          <a:p>
            <a:pPr marL="520700" lvl="1" indent="-152400" algn="l" rtl="0">
              <a:lnSpc>
                <a:spcPct val="100000"/>
              </a:lnSpc>
              <a:spcBef>
                <a:spcPts val="1600"/>
              </a:spcBef>
              <a:spcAft>
                <a:spcPts val="0"/>
              </a:spcAft>
              <a:buSzPts val="1400"/>
              <a:buChar char="•"/>
            </a:pPr>
            <a:r>
              <a:rPr lang="en"/>
              <a:t>Box plot</a:t>
            </a:r>
            <a:endParaRPr/>
          </a:p>
          <a:p>
            <a:pPr marL="177800" lvl="0" indent="-152400" algn="l" rtl="0">
              <a:lnSpc>
                <a:spcPct val="100000"/>
              </a:lnSpc>
              <a:spcBef>
                <a:spcPts val="1600"/>
              </a:spcBef>
              <a:spcAft>
                <a:spcPts val="1600"/>
              </a:spcAft>
              <a:buSzPts val="1800"/>
              <a:buChar char="•"/>
            </a:pPr>
            <a:r>
              <a:rPr lang="en"/>
              <a:t>Maps (briefly)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 chart</a:t>
            </a:r>
            <a:endParaRPr/>
          </a:p>
        </p:txBody>
      </p:sp>
      <p:sp>
        <p:nvSpPr>
          <p:cNvPr id="615" name="Google Shape;615;p84"/>
          <p:cNvSpPr txBox="1">
            <a:spLocks noGrp="1"/>
          </p:cNvSpPr>
          <p:nvPr>
            <p:ph type="body" idx="1"/>
          </p:nvPr>
        </p:nvSpPr>
        <p:spPr>
          <a:xfrm>
            <a:off x="311700" y="1152475"/>
            <a:ext cx="4572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Presents categorical (nominal or ordinal) data with rectangular bars with heights proportional to the values that they represent. </a:t>
            </a:r>
            <a:endParaRPr/>
          </a:p>
          <a:p>
            <a:pPr marL="457200" lvl="0" indent="-342900" algn="l" rtl="0">
              <a:spcBef>
                <a:spcPts val="1600"/>
              </a:spcBef>
              <a:spcAft>
                <a:spcPts val="1600"/>
              </a:spcAft>
              <a:buSzPts val="1800"/>
              <a:buChar char="●"/>
            </a:pPr>
            <a:r>
              <a:rPr lang="en"/>
              <a:t>Variations: stacked bar chart, grouped bar chart</a:t>
            </a:r>
            <a:endParaRPr/>
          </a:p>
        </p:txBody>
      </p:sp>
      <p:pic>
        <p:nvPicPr>
          <p:cNvPr id="616" name="Google Shape;616;p84" descr="Bar chart with three columns used as an example of what a bar chart is. " title="Example of a bar chart"/>
          <p:cNvPicPr preferRelativeResize="0"/>
          <p:nvPr/>
        </p:nvPicPr>
        <p:blipFill>
          <a:blip r:embed="rId3">
            <a:alphaModFix/>
          </a:blip>
          <a:stretch>
            <a:fillRect/>
          </a:stretch>
        </p:blipFill>
        <p:spPr>
          <a:xfrm>
            <a:off x="5517100" y="682350"/>
            <a:ext cx="3410125" cy="2249525"/>
          </a:xfrm>
          <a:prstGeom prst="rect">
            <a:avLst/>
          </a:prstGeom>
          <a:noFill/>
          <a:ln>
            <a:noFill/>
          </a:ln>
        </p:spPr>
      </p:pic>
      <p:pic>
        <p:nvPicPr>
          <p:cNvPr id="617" name="Google Shape;617;p84" descr="Stacked bar chart with three columns used as an example of what a stacked bar chart is. " title="Stacked Bar Chart Example"/>
          <p:cNvPicPr preferRelativeResize="0"/>
          <p:nvPr/>
        </p:nvPicPr>
        <p:blipFill>
          <a:blip r:embed="rId4">
            <a:alphaModFix/>
          </a:blip>
          <a:stretch>
            <a:fillRect/>
          </a:stretch>
        </p:blipFill>
        <p:spPr>
          <a:xfrm>
            <a:off x="3326125" y="3223647"/>
            <a:ext cx="2662176" cy="1756103"/>
          </a:xfrm>
          <a:prstGeom prst="rect">
            <a:avLst/>
          </a:prstGeom>
          <a:noFill/>
          <a:ln>
            <a:noFill/>
          </a:ln>
        </p:spPr>
      </p:pic>
      <p:pic>
        <p:nvPicPr>
          <p:cNvPr id="618" name="Google Shape;618;p84" descr="Grouped bar chart with three columns used as an example of what a grouped bar chart is. " title="Grouped Bar Chart Example"/>
          <p:cNvPicPr preferRelativeResize="0"/>
          <p:nvPr/>
        </p:nvPicPr>
        <p:blipFill>
          <a:blip r:embed="rId5">
            <a:alphaModFix/>
          </a:blip>
          <a:stretch>
            <a:fillRect/>
          </a:stretch>
        </p:blipFill>
        <p:spPr>
          <a:xfrm>
            <a:off x="6265044" y="3270850"/>
            <a:ext cx="2662174" cy="17561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practices for bar charts</a:t>
            </a:r>
            <a:endParaRPr/>
          </a:p>
        </p:txBody>
      </p:sp>
      <p:sp>
        <p:nvSpPr>
          <p:cNvPr id="624" name="Google Shape;624;p85"/>
          <p:cNvSpPr txBox="1"/>
          <p:nvPr/>
        </p:nvSpPr>
        <p:spPr>
          <a:xfrm>
            <a:off x="663275" y="1891950"/>
            <a:ext cx="1697400" cy="69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Axis labels</a:t>
            </a:r>
            <a:r>
              <a:rPr lang="en"/>
              <a:t>:</a:t>
            </a:r>
            <a:endParaRPr/>
          </a:p>
          <a:p>
            <a:pPr marL="0" lvl="0" indent="0" algn="r" rtl="0">
              <a:spcBef>
                <a:spcPts val="0"/>
              </a:spcBef>
              <a:spcAft>
                <a:spcPts val="0"/>
              </a:spcAft>
              <a:buNone/>
            </a:pPr>
            <a:r>
              <a:rPr lang="en"/>
              <a:t>All text horizontal</a:t>
            </a:r>
            <a:endParaRPr/>
          </a:p>
        </p:txBody>
      </p:sp>
      <p:sp>
        <p:nvSpPr>
          <p:cNvPr id="625" name="Google Shape;625;p85"/>
          <p:cNvSpPr txBox="1"/>
          <p:nvPr/>
        </p:nvSpPr>
        <p:spPr>
          <a:xfrm>
            <a:off x="235200" y="3306950"/>
            <a:ext cx="2125200" cy="1044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Bar order</a:t>
            </a:r>
            <a:r>
              <a:rPr lang="en"/>
              <a:t>:</a:t>
            </a:r>
            <a:endParaRPr/>
          </a:p>
          <a:p>
            <a:pPr marL="0" lvl="0" indent="0" algn="r" rtl="0">
              <a:spcBef>
                <a:spcPts val="0"/>
              </a:spcBef>
              <a:spcAft>
                <a:spcPts val="0"/>
              </a:spcAft>
              <a:buNone/>
            </a:pPr>
            <a:r>
              <a:rPr lang="en"/>
              <a:t>Bars sorted by length or another natural criterion (e.g., age groups) </a:t>
            </a:r>
            <a:endParaRPr/>
          </a:p>
        </p:txBody>
      </p:sp>
      <p:sp>
        <p:nvSpPr>
          <p:cNvPr id="626" name="Google Shape;626;p85"/>
          <p:cNvSpPr txBox="1"/>
          <p:nvPr/>
        </p:nvSpPr>
        <p:spPr>
          <a:xfrm>
            <a:off x="6887175" y="1485500"/>
            <a:ext cx="1697400" cy="12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Bar color</a:t>
            </a:r>
            <a:r>
              <a:rPr lang="en"/>
              <a:t>:</a:t>
            </a:r>
            <a:endParaRPr/>
          </a:p>
          <a:p>
            <a:pPr marL="0" lvl="0" indent="0" algn="l" rtl="0">
              <a:spcBef>
                <a:spcPts val="0"/>
              </a:spcBef>
              <a:spcAft>
                <a:spcPts val="0"/>
              </a:spcAft>
              <a:buNone/>
            </a:pPr>
            <a:r>
              <a:rPr lang="en"/>
              <a:t>Simple color scheme - all one color except for strategic highlights</a:t>
            </a:r>
            <a:endParaRPr/>
          </a:p>
        </p:txBody>
      </p:sp>
      <p:sp>
        <p:nvSpPr>
          <p:cNvPr id="627" name="Google Shape;627;p85"/>
          <p:cNvSpPr txBox="1"/>
          <p:nvPr/>
        </p:nvSpPr>
        <p:spPr>
          <a:xfrm>
            <a:off x="6887175" y="3277975"/>
            <a:ext cx="1976700" cy="12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Axis limits</a:t>
            </a:r>
            <a:r>
              <a:rPr lang="en"/>
              <a:t>:</a:t>
            </a:r>
            <a:endParaRPr/>
          </a:p>
          <a:p>
            <a:pPr marL="0" lvl="0" indent="0" algn="l" rtl="0">
              <a:spcBef>
                <a:spcPts val="0"/>
              </a:spcBef>
              <a:spcAft>
                <a:spcPts val="0"/>
              </a:spcAft>
              <a:buNone/>
            </a:pPr>
            <a:r>
              <a:rPr lang="en"/>
              <a:t>Axis starts at 0, ends at a natural point, and has helpful but limited breaks</a:t>
            </a:r>
            <a:endParaRPr/>
          </a:p>
        </p:txBody>
      </p:sp>
      <p:sp>
        <p:nvSpPr>
          <p:cNvPr id="628" name="Google Shape;628;p85"/>
          <p:cNvSpPr txBox="1"/>
          <p:nvPr/>
        </p:nvSpPr>
        <p:spPr>
          <a:xfrm>
            <a:off x="2923325" y="4750400"/>
            <a:ext cx="3612600" cy="35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u="sng">
                <a:solidFill>
                  <a:srgbClr val="094FAA"/>
                </a:solidFill>
                <a:hlinkClick r:id="rId3">
                  <a:extLst>
                    <a:ext uri="{A12FA001-AC4F-418D-AE19-62706E023703}">
                      <ahyp:hlinkClr xmlns:ahyp="http://schemas.microsoft.com/office/drawing/2018/hyperlinkcolor" val="tx"/>
                    </a:ext>
                  </a:extLst>
                </a:hlinkClick>
              </a:rPr>
              <a:t>Urban Institute Data Visualization Style Guide</a:t>
            </a:r>
            <a:endParaRPr sz="1200"/>
          </a:p>
        </p:txBody>
      </p:sp>
      <p:grpSp>
        <p:nvGrpSpPr>
          <p:cNvPr id="629" name="Google Shape;629;p85" descr="Bar chart showing an unknown variable meant to demonstrate best practices for bar charts"/>
          <p:cNvGrpSpPr/>
          <p:nvPr/>
        </p:nvGrpSpPr>
        <p:grpSpPr>
          <a:xfrm>
            <a:off x="2360400" y="1114187"/>
            <a:ext cx="4568176" cy="3677126"/>
            <a:chOff x="2360400" y="1114187"/>
            <a:chExt cx="4568176" cy="3677126"/>
          </a:xfrm>
        </p:grpSpPr>
        <p:pic>
          <p:nvPicPr>
            <p:cNvPr id="630" name="Google Shape;630;p85" descr="Bar chart with several bars in different colors that is labeled with each part of the chart. " title="Parts of a Bar Chart"/>
            <p:cNvPicPr preferRelativeResize="0"/>
            <p:nvPr/>
          </p:nvPicPr>
          <p:blipFill rotWithShape="1">
            <a:blip r:embed="rId4">
              <a:alphaModFix/>
            </a:blip>
            <a:srcRect/>
            <a:stretch/>
          </p:blipFill>
          <p:spPr>
            <a:xfrm>
              <a:off x="2401950" y="1114187"/>
              <a:ext cx="4526626" cy="3677126"/>
            </a:xfrm>
            <a:prstGeom prst="rect">
              <a:avLst/>
            </a:prstGeom>
            <a:noFill/>
            <a:ln>
              <a:noFill/>
            </a:ln>
          </p:spPr>
        </p:pic>
        <p:sp>
          <p:nvSpPr>
            <p:cNvPr id="631" name="Google Shape;631;p85" descr="Title of the bar chart below with a template for how to design the title, include a large font size and a smaller font size for the subtitle. " title="Bar Chart Title"/>
            <p:cNvSpPr/>
            <p:nvPr/>
          </p:nvSpPr>
          <p:spPr>
            <a:xfrm>
              <a:off x="2360400" y="1122525"/>
              <a:ext cx="4260300" cy="354000"/>
            </a:xfrm>
            <a:prstGeom prst="rect">
              <a:avLst/>
            </a:prstGeom>
            <a:solidFill>
              <a:srgbClr val="FFFFFF">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Regarding stacked and grouped bar charts</a:t>
            </a:r>
            <a:endParaRPr/>
          </a:p>
        </p:txBody>
      </p:sp>
      <p:sp>
        <p:nvSpPr>
          <p:cNvPr id="637" name="Google Shape;637;p86"/>
          <p:cNvSpPr txBox="1"/>
          <p:nvPr/>
        </p:nvSpPr>
        <p:spPr>
          <a:xfrm>
            <a:off x="74000" y="1334850"/>
            <a:ext cx="1546500" cy="131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Moving baseline</a:t>
            </a:r>
            <a:r>
              <a:rPr lang="en"/>
              <a:t>:</a:t>
            </a:r>
            <a:endParaRPr/>
          </a:p>
          <a:p>
            <a:pPr marL="0" lvl="0" indent="0" algn="r" rtl="0">
              <a:spcBef>
                <a:spcPts val="0"/>
              </a:spcBef>
              <a:spcAft>
                <a:spcPts val="0"/>
              </a:spcAft>
              <a:buNone/>
            </a:pPr>
            <a:r>
              <a:rPr lang="en"/>
              <a:t>Segments in inner series are hard to compare</a:t>
            </a:r>
            <a:endParaRPr/>
          </a:p>
        </p:txBody>
      </p:sp>
      <p:pic>
        <p:nvPicPr>
          <p:cNvPr id="638" name="Google Shape;638;p86" descr="Example of a moving baseline bar chart. " title="Moving baseline bar chart"/>
          <p:cNvPicPr preferRelativeResize="0"/>
          <p:nvPr/>
        </p:nvPicPr>
        <p:blipFill rotWithShape="1">
          <a:blip r:embed="rId3">
            <a:alphaModFix/>
          </a:blip>
          <a:srcRect t="10478" b="5495"/>
          <a:stretch/>
        </p:blipFill>
        <p:spPr>
          <a:xfrm>
            <a:off x="1673775" y="991420"/>
            <a:ext cx="3213675" cy="2024280"/>
          </a:xfrm>
          <a:prstGeom prst="rect">
            <a:avLst/>
          </a:prstGeom>
          <a:noFill/>
          <a:ln>
            <a:noFill/>
          </a:ln>
        </p:spPr>
      </p:pic>
      <p:sp>
        <p:nvSpPr>
          <p:cNvPr id="639" name="Google Shape;639;p86"/>
          <p:cNvSpPr txBox="1"/>
          <p:nvPr/>
        </p:nvSpPr>
        <p:spPr>
          <a:xfrm>
            <a:off x="74000" y="3227750"/>
            <a:ext cx="1546500" cy="154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Visual confusion</a:t>
            </a:r>
            <a:r>
              <a:rPr lang="en"/>
              <a:t>:</a:t>
            </a:r>
            <a:endParaRPr/>
          </a:p>
          <a:p>
            <a:pPr marL="0" lvl="0" indent="0" algn="r" rtl="0">
              <a:spcBef>
                <a:spcPts val="0"/>
              </a:spcBef>
              <a:spcAft>
                <a:spcPts val="0"/>
              </a:spcAft>
              <a:buNone/>
            </a:pPr>
            <a:r>
              <a:rPr lang="en"/>
              <a:t>Bars within one series are now spread out; small changes will be hard to follow</a:t>
            </a:r>
            <a:endParaRPr/>
          </a:p>
        </p:txBody>
      </p:sp>
      <p:pic>
        <p:nvPicPr>
          <p:cNvPr id="640" name="Google Shape;640;p86" descr="Example of a bar chart that has a series spread out which makes it harder to read. " title="Bar Chart with Series Spread Out"/>
          <p:cNvPicPr preferRelativeResize="0"/>
          <p:nvPr/>
        </p:nvPicPr>
        <p:blipFill rotWithShape="1">
          <a:blip r:embed="rId4">
            <a:alphaModFix/>
          </a:blip>
          <a:srcRect t="11392" b="9330"/>
          <a:stretch/>
        </p:blipFill>
        <p:spPr>
          <a:xfrm>
            <a:off x="1673775" y="3227761"/>
            <a:ext cx="3213675" cy="1651364"/>
          </a:xfrm>
          <a:prstGeom prst="rect">
            <a:avLst/>
          </a:prstGeom>
          <a:noFill/>
          <a:ln>
            <a:noFill/>
          </a:ln>
        </p:spPr>
      </p:pic>
      <p:sp>
        <p:nvSpPr>
          <p:cNvPr id="641" name="Google Shape;641;p86"/>
          <p:cNvSpPr txBox="1"/>
          <p:nvPr/>
        </p:nvSpPr>
        <p:spPr>
          <a:xfrm>
            <a:off x="5080925" y="991425"/>
            <a:ext cx="3892500" cy="14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Small multiples (preferred)</a:t>
            </a:r>
            <a:r>
              <a:rPr lang="en"/>
              <a:t>:</a:t>
            </a:r>
            <a:endParaRPr/>
          </a:p>
          <a:p>
            <a:pPr marL="0" lvl="0" indent="0" algn="l" rtl="0">
              <a:spcBef>
                <a:spcPts val="0"/>
              </a:spcBef>
              <a:spcAft>
                <a:spcPts val="0"/>
              </a:spcAft>
              <a:buNone/>
            </a:pPr>
            <a:r>
              <a:rPr lang="en"/>
              <a:t>Each group has its own chart, but they’re organized well and use a common axis so that trends can be compared. </a:t>
            </a:r>
            <a:br>
              <a:rPr lang="en"/>
            </a:br>
            <a:br>
              <a:rPr lang="en"/>
            </a:br>
            <a:r>
              <a:rPr lang="en" sz="1200" i="1"/>
              <a:t>Note: if data are really discrete categories, </a:t>
            </a:r>
            <a:br>
              <a:rPr lang="en" sz="1200" i="1"/>
            </a:br>
            <a:r>
              <a:rPr lang="en" sz="1200" i="1"/>
              <a:t>use bars instead of area charts.</a:t>
            </a:r>
            <a:endParaRPr sz="1200" i="1"/>
          </a:p>
        </p:txBody>
      </p:sp>
      <p:pic>
        <p:nvPicPr>
          <p:cNvPr id="642" name="Google Shape;642;p86" descr="Example of a small multiple bar chart that is easier to read. " title="Small Multiples Example"/>
          <p:cNvPicPr preferRelativeResize="0"/>
          <p:nvPr/>
        </p:nvPicPr>
        <p:blipFill rotWithShape="1">
          <a:blip r:embed="rId5">
            <a:alphaModFix/>
          </a:blip>
          <a:srcRect t="16286" b="8350"/>
          <a:stretch/>
        </p:blipFill>
        <p:spPr>
          <a:xfrm>
            <a:off x="5166376" y="2724150"/>
            <a:ext cx="3758273" cy="1835950"/>
          </a:xfrm>
          <a:prstGeom prst="rect">
            <a:avLst/>
          </a:prstGeom>
          <a:noFill/>
          <a:ln>
            <a:noFill/>
          </a:ln>
        </p:spPr>
      </p:pic>
      <p:sp>
        <p:nvSpPr>
          <p:cNvPr id="643" name="Google Shape;643;p86"/>
          <p:cNvSpPr txBox="1"/>
          <p:nvPr/>
        </p:nvSpPr>
        <p:spPr>
          <a:xfrm>
            <a:off x="5239213" y="4535125"/>
            <a:ext cx="36126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094FAA"/>
                </a:solidFill>
                <a:hlinkClick r:id="rId6">
                  <a:extLst>
                    <a:ext uri="{A12FA001-AC4F-418D-AE19-62706E023703}">
                      <ahyp:hlinkClr xmlns:ahyp="http://schemas.microsoft.com/office/drawing/2018/hyperlinkcolor" val="tx"/>
                    </a:ext>
                  </a:extLst>
                </a:hlinkClick>
              </a:rPr>
              <a:t>Urban Institute Data Visualization Style Guide</a:t>
            </a:r>
            <a:endParaRPr sz="1200">
              <a:solidFill>
                <a:srgbClr val="094FAA"/>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Pie chart</a:t>
            </a:r>
            <a:endParaRPr/>
          </a:p>
        </p:txBody>
      </p:sp>
      <p:sp>
        <p:nvSpPr>
          <p:cNvPr id="649" name="Google Shape;649;p87"/>
          <p:cNvSpPr txBox="1">
            <a:spLocks noGrp="1"/>
          </p:cNvSpPr>
          <p:nvPr>
            <p:ph type="body" idx="1"/>
          </p:nvPr>
        </p:nvSpPr>
        <p:spPr>
          <a:xfrm>
            <a:off x="311700" y="1152475"/>
            <a:ext cx="4803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 circle divided into slices to illustrate numerical proportion</a:t>
            </a:r>
            <a:endParaRPr/>
          </a:p>
          <a:p>
            <a:pPr marL="914400" lvl="1" indent="-317500" algn="l" rtl="0">
              <a:spcBef>
                <a:spcPts val="1600"/>
              </a:spcBef>
              <a:spcAft>
                <a:spcPts val="0"/>
              </a:spcAft>
              <a:buSzPts val="1400"/>
              <a:buChar char="○"/>
            </a:pPr>
            <a:r>
              <a:rPr lang="en"/>
              <a:t>Categorical data</a:t>
            </a:r>
            <a:endParaRPr/>
          </a:p>
          <a:p>
            <a:pPr marL="457200" lvl="0" indent="-342900" algn="l" rtl="0">
              <a:spcBef>
                <a:spcPts val="1600"/>
              </a:spcBef>
              <a:spcAft>
                <a:spcPts val="1600"/>
              </a:spcAft>
              <a:buSzPts val="1800"/>
              <a:buChar char="●"/>
            </a:pPr>
            <a:r>
              <a:rPr lang="en"/>
              <a:t>Criticized because can be hard to compare proportions </a:t>
            </a:r>
            <a:endParaRPr/>
          </a:p>
        </p:txBody>
      </p:sp>
      <p:pic>
        <p:nvPicPr>
          <p:cNvPr id="650" name="Google Shape;650;p87" descr="Example of a piece chart broken up into five sections. " title="Pie Chart Example"/>
          <p:cNvPicPr preferRelativeResize="0"/>
          <p:nvPr/>
        </p:nvPicPr>
        <p:blipFill>
          <a:blip r:embed="rId3">
            <a:alphaModFix/>
          </a:blip>
          <a:stretch>
            <a:fillRect/>
          </a:stretch>
        </p:blipFill>
        <p:spPr>
          <a:xfrm>
            <a:off x="5442175" y="1268056"/>
            <a:ext cx="3138770" cy="3038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practices for pie charts</a:t>
            </a:r>
            <a:endParaRPr/>
          </a:p>
        </p:txBody>
      </p:sp>
      <p:sp>
        <p:nvSpPr>
          <p:cNvPr id="656" name="Google Shape;656;p88"/>
          <p:cNvSpPr txBox="1"/>
          <p:nvPr/>
        </p:nvSpPr>
        <p:spPr>
          <a:xfrm>
            <a:off x="74000" y="1162475"/>
            <a:ext cx="2242200" cy="79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Number of wedges:</a:t>
            </a:r>
            <a:endParaRPr/>
          </a:p>
          <a:p>
            <a:pPr marL="0" lvl="0" indent="0" algn="r" rtl="0">
              <a:spcBef>
                <a:spcPts val="0"/>
              </a:spcBef>
              <a:spcAft>
                <a:spcPts val="0"/>
              </a:spcAft>
              <a:buNone/>
            </a:pPr>
            <a:r>
              <a:rPr lang="en"/>
              <a:t>Only a few data points in the chart (five at most)</a:t>
            </a:r>
            <a:endParaRPr/>
          </a:p>
        </p:txBody>
      </p:sp>
      <p:sp>
        <p:nvSpPr>
          <p:cNvPr id="657" name="Google Shape;657;p88"/>
          <p:cNvSpPr txBox="1"/>
          <p:nvPr/>
        </p:nvSpPr>
        <p:spPr>
          <a:xfrm>
            <a:off x="235500" y="2376498"/>
            <a:ext cx="2080800" cy="11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Size of wedges:</a:t>
            </a:r>
            <a:endParaRPr/>
          </a:p>
          <a:p>
            <a:pPr marL="0" lvl="0" indent="0" algn="r" rtl="0">
              <a:spcBef>
                <a:spcPts val="0"/>
              </a:spcBef>
              <a:spcAft>
                <a:spcPts val="0"/>
              </a:spcAft>
              <a:buNone/>
            </a:pPr>
            <a:r>
              <a:rPr lang="en"/>
              <a:t>Wedges generally quite different from each other, small differences don’t matter</a:t>
            </a:r>
            <a:endParaRPr/>
          </a:p>
        </p:txBody>
      </p:sp>
      <p:sp>
        <p:nvSpPr>
          <p:cNvPr id="658" name="Google Shape;658;p88"/>
          <p:cNvSpPr txBox="1"/>
          <p:nvPr/>
        </p:nvSpPr>
        <p:spPr>
          <a:xfrm>
            <a:off x="6963000" y="1162475"/>
            <a:ext cx="1932000" cy="95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Type of data:</a:t>
            </a:r>
            <a:endParaRPr/>
          </a:p>
          <a:p>
            <a:pPr marL="0" lvl="0" indent="0" algn="l" rtl="0">
              <a:spcBef>
                <a:spcPts val="0"/>
              </a:spcBef>
              <a:spcAft>
                <a:spcPts val="0"/>
              </a:spcAft>
              <a:buNone/>
            </a:pPr>
            <a:r>
              <a:rPr lang="en"/>
              <a:t>Data represent a “part-to-whole” relationship</a:t>
            </a:r>
            <a:endParaRPr/>
          </a:p>
        </p:txBody>
      </p:sp>
      <p:sp>
        <p:nvSpPr>
          <p:cNvPr id="659" name="Google Shape;659;p88"/>
          <p:cNvSpPr txBox="1"/>
          <p:nvPr/>
        </p:nvSpPr>
        <p:spPr>
          <a:xfrm>
            <a:off x="6963000" y="2376498"/>
            <a:ext cx="1932000" cy="14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Wedge order:</a:t>
            </a:r>
            <a:endParaRPr/>
          </a:p>
          <a:p>
            <a:pPr marL="0" lvl="0" indent="0" algn="l" rtl="0">
              <a:spcBef>
                <a:spcPts val="0"/>
              </a:spcBef>
              <a:spcAft>
                <a:spcPts val="0"/>
              </a:spcAft>
              <a:buNone/>
            </a:pPr>
            <a:r>
              <a:rPr lang="en"/>
              <a:t>Wedges sorted </a:t>
            </a:r>
            <a:r>
              <a:rPr lang="en">
                <a:solidFill>
                  <a:schemeClr val="dk1"/>
                </a:solidFill>
              </a:rPr>
              <a:t>by size or another natural criterion </a:t>
            </a:r>
            <a:br>
              <a:rPr lang="en">
                <a:solidFill>
                  <a:schemeClr val="dk1"/>
                </a:solidFill>
              </a:rPr>
            </a:br>
            <a:r>
              <a:rPr lang="en">
                <a:solidFill>
                  <a:schemeClr val="dk1"/>
                </a:solidFill>
              </a:rPr>
              <a:t>(e.g., positivity) </a:t>
            </a:r>
            <a:r>
              <a:rPr lang="en"/>
              <a:t>starting at “12:00”</a:t>
            </a:r>
            <a:endParaRPr/>
          </a:p>
        </p:txBody>
      </p:sp>
      <p:sp>
        <p:nvSpPr>
          <p:cNvPr id="660" name="Google Shape;660;p88"/>
          <p:cNvSpPr txBox="1"/>
          <p:nvPr/>
        </p:nvSpPr>
        <p:spPr>
          <a:xfrm>
            <a:off x="6963000" y="4050420"/>
            <a:ext cx="1932000" cy="7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Wedge labels:</a:t>
            </a:r>
            <a:endParaRPr/>
          </a:p>
          <a:p>
            <a:pPr marL="0" lvl="0" indent="0" algn="l" rtl="0">
              <a:spcBef>
                <a:spcPts val="0"/>
              </a:spcBef>
              <a:spcAft>
                <a:spcPts val="0"/>
              </a:spcAft>
              <a:buNone/>
            </a:pPr>
            <a:r>
              <a:rPr lang="en"/>
              <a:t>Wedges labeled directly when possible</a:t>
            </a:r>
            <a:endParaRPr/>
          </a:p>
        </p:txBody>
      </p:sp>
      <p:sp>
        <p:nvSpPr>
          <p:cNvPr id="661" name="Google Shape;661;p88"/>
          <p:cNvSpPr txBox="1"/>
          <p:nvPr/>
        </p:nvSpPr>
        <p:spPr>
          <a:xfrm>
            <a:off x="1014300" y="4731425"/>
            <a:ext cx="7115400" cy="41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94FAA"/>
                </a:solidFill>
                <a:hlinkClick r:id="rId3">
                  <a:extLst>
                    <a:ext uri="{A12FA001-AC4F-418D-AE19-62706E023703}">
                      <ahyp:hlinkClr xmlns:ahyp="http://schemas.microsoft.com/office/drawing/2018/hyperlinkcolor" val="tx"/>
                    </a:ext>
                  </a:extLst>
                </a:hlinkClick>
              </a:rPr>
              <a:t>Datawrapper, “What to Consider When Creating a Pie Chart”</a:t>
            </a:r>
            <a:r>
              <a:rPr lang="en">
                <a:solidFill>
                  <a:srgbClr val="094FAA"/>
                </a:solidFill>
              </a:rPr>
              <a:t> </a:t>
            </a:r>
            <a:endParaRPr sz="900">
              <a:solidFill>
                <a:srgbClr val="094FAA"/>
              </a:solidFill>
            </a:endParaRPr>
          </a:p>
        </p:txBody>
      </p:sp>
      <p:grpSp>
        <p:nvGrpSpPr>
          <p:cNvPr id="662" name="Google Shape;662;p88" descr="Pie chart on how Americans viewed how Trump's election impacted race relations with more Americans saying it worsened relations"/>
          <p:cNvGrpSpPr/>
          <p:nvPr/>
        </p:nvGrpSpPr>
        <p:grpSpPr>
          <a:xfrm>
            <a:off x="2407221" y="1162050"/>
            <a:ext cx="4329579" cy="3645587"/>
            <a:chOff x="2407221" y="1162050"/>
            <a:chExt cx="4329579" cy="3645587"/>
          </a:xfrm>
        </p:grpSpPr>
        <p:pic>
          <p:nvPicPr>
            <p:cNvPr id="663" name="Google Shape;663;p88" descr="Pie chart with multiple sections and different colors that includes labels to the side of the image explaining each part of the chart. " title="Parts of a Pie Chart"/>
            <p:cNvPicPr preferRelativeResize="0"/>
            <p:nvPr/>
          </p:nvPicPr>
          <p:blipFill rotWithShape="1">
            <a:blip r:embed="rId4">
              <a:alphaModFix/>
            </a:blip>
            <a:srcRect l="9944" t="11651" r="26711" b="4406"/>
            <a:stretch/>
          </p:blipFill>
          <p:spPr>
            <a:xfrm>
              <a:off x="2407221" y="1221788"/>
              <a:ext cx="4329569" cy="3585850"/>
            </a:xfrm>
            <a:prstGeom prst="rect">
              <a:avLst/>
            </a:prstGeom>
            <a:noFill/>
            <a:ln>
              <a:noFill/>
            </a:ln>
          </p:spPr>
        </p:pic>
        <p:sp>
          <p:nvSpPr>
            <p:cNvPr id="664" name="Google Shape;664;p88"/>
            <p:cNvSpPr/>
            <p:nvPr/>
          </p:nvSpPr>
          <p:spPr>
            <a:xfrm>
              <a:off x="2476500" y="1162050"/>
              <a:ext cx="4260300" cy="790500"/>
            </a:xfrm>
            <a:prstGeom prst="rect">
              <a:avLst/>
            </a:prstGeom>
            <a:solidFill>
              <a:srgbClr val="FFFFFF">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Line chart</a:t>
            </a:r>
            <a:endParaRPr/>
          </a:p>
        </p:txBody>
      </p:sp>
      <p:sp>
        <p:nvSpPr>
          <p:cNvPr id="670" name="Google Shape;670;p89"/>
          <p:cNvSpPr txBox="1">
            <a:spLocks noGrp="1"/>
          </p:cNvSpPr>
          <p:nvPr>
            <p:ph type="body" idx="1"/>
          </p:nvPr>
        </p:nvSpPr>
        <p:spPr>
          <a:xfrm>
            <a:off x="311700" y="1152475"/>
            <a:ext cx="4915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Data points called 'markers' connected by straight line segments</a:t>
            </a:r>
            <a:endParaRPr/>
          </a:p>
          <a:p>
            <a:pPr marL="914400" lvl="1" indent="-317500" algn="l" rtl="0">
              <a:spcBef>
                <a:spcPts val="1600"/>
              </a:spcBef>
              <a:spcAft>
                <a:spcPts val="0"/>
              </a:spcAft>
              <a:buSzPts val="1400"/>
              <a:buChar char="○"/>
            </a:pPr>
            <a:r>
              <a:rPr lang="en"/>
              <a:t>Both continuous</a:t>
            </a:r>
            <a:endParaRPr/>
          </a:p>
          <a:p>
            <a:pPr marL="457200" lvl="0" indent="-342900" algn="l" rtl="0">
              <a:spcBef>
                <a:spcPts val="1600"/>
              </a:spcBef>
              <a:spcAft>
                <a:spcPts val="0"/>
              </a:spcAft>
              <a:buSzPts val="1800"/>
              <a:buChar char="●"/>
            </a:pPr>
            <a:r>
              <a:rPr lang="en"/>
              <a:t>Usually the line indicates a continuous pattern </a:t>
            </a:r>
            <a:endParaRPr/>
          </a:p>
          <a:p>
            <a:pPr marL="914400" lvl="1" indent="-317500" algn="l" rtl="0">
              <a:spcBef>
                <a:spcPts val="1600"/>
              </a:spcBef>
              <a:spcAft>
                <a:spcPts val="0"/>
              </a:spcAft>
              <a:buSzPts val="1400"/>
              <a:buChar char="○"/>
            </a:pPr>
            <a:r>
              <a:rPr lang="en"/>
              <a:t>i.e., time or temperature</a:t>
            </a:r>
            <a:endParaRPr/>
          </a:p>
          <a:p>
            <a:pPr marL="457200" lvl="0" indent="-342900" algn="l" rtl="0">
              <a:spcBef>
                <a:spcPts val="1600"/>
              </a:spcBef>
              <a:spcAft>
                <a:spcPts val="1600"/>
              </a:spcAft>
              <a:buSzPts val="1800"/>
              <a:buChar char="●"/>
            </a:pPr>
            <a:r>
              <a:rPr lang="en"/>
              <a:t>Variations: area chart, stacked area chart</a:t>
            </a:r>
            <a:endParaRPr/>
          </a:p>
        </p:txBody>
      </p:sp>
      <p:pic>
        <p:nvPicPr>
          <p:cNvPr id="671" name="Google Shape;671;p89" descr="Example of a line chart with a single line. " title="Line Chart Example"/>
          <p:cNvPicPr preferRelativeResize="0"/>
          <p:nvPr/>
        </p:nvPicPr>
        <p:blipFill>
          <a:blip r:embed="rId3">
            <a:alphaModFix/>
          </a:blip>
          <a:stretch>
            <a:fillRect/>
          </a:stretch>
        </p:blipFill>
        <p:spPr>
          <a:xfrm>
            <a:off x="5334825" y="1948319"/>
            <a:ext cx="3618150" cy="23867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Impact of Data Visualization </a:t>
            </a:r>
            <a:endParaRPr/>
          </a:p>
        </p:txBody>
      </p:sp>
      <p:sp>
        <p:nvSpPr>
          <p:cNvPr id="158" name="Google Shape;158;p27"/>
          <p:cNvSpPr txBox="1">
            <a:spLocks noGrp="1"/>
          </p:cNvSpPr>
          <p:nvPr>
            <p:ph type="body" idx="1"/>
          </p:nvPr>
        </p:nvSpPr>
        <p:spPr>
          <a:xfrm>
            <a:off x="628650" y="1369220"/>
            <a:ext cx="2131800" cy="4809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a:t>More than numbers</a:t>
            </a:r>
            <a:endParaRPr/>
          </a:p>
        </p:txBody>
      </p:sp>
      <p:sp>
        <p:nvSpPr>
          <p:cNvPr id="159" name="Google Shape;159;p27"/>
          <p:cNvSpPr txBox="1"/>
          <p:nvPr/>
        </p:nvSpPr>
        <p:spPr>
          <a:xfrm>
            <a:off x="2242425" y="2305325"/>
            <a:ext cx="44997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a:t>11,356</a:t>
            </a:r>
            <a:endParaRPr sz="3400"/>
          </a:p>
          <a:p>
            <a:pPr marL="0" lvl="0" indent="0" algn="ctr" rtl="0">
              <a:spcBef>
                <a:spcPts val="0"/>
              </a:spcBef>
              <a:spcAft>
                <a:spcPts val="0"/>
              </a:spcAft>
              <a:buNone/>
            </a:pPr>
            <a:r>
              <a:rPr lang="en" sz="1800"/>
              <a:t>Gun deaths in the US in 2018</a:t>
            </a:r>
            <a:endParaRPr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grpSp>
        <p:nvGrpSpPr>
          <p:cNvPr id="676" name="Google Shape;676;p90" descr="Example line chart with two lines and labels to the side of the image explaining each part of the line chart. ">
            <a:extLst>
              <a:ext uri="{C183D7F6-B498-43B3-948B-1728B52AA6E4}">
                <adec:decorative xmlns:adec="http://schemas.microsoft.com/office/drawing/2017/decorative" val="0"/>
              </a:ext>
            </a:extLst>
          </p:cNvPr>
          <p:cNvGrpSpPr/>
          <p:nvPr/>
        </p:nvGrpSpPr>
        <p:grpSpPr>
          <a:xfrm>
            <a:off x="2741675" y="1314293"/>
            <a:ext cx="6350798" cy="3359908"/>
            <a:chOff x="2741675" y="1314293"/>
            <a:chExt cx="6350798" cy="3359908"/>
          </a:xfrm>
        </p:grpSpPr>
        <p:pic>
          <p:nvPicPr>
            <p:cNvPr id="677" name="Google Shape;677;p90" descr="Example line chart with two lines and labels to the side of the image explaining each part of the line chart. " title="Parts of a Line Chart"/>
            <p:cNvPicPr preferRelativeResize="0"/>
            <p:nvPr/>
          </p:nvPicPr>
          <p:blipFill>
            <a:blip r:embed="rId3">
              <a:alphaModFix/>
            </a:blip>
            <a:stretch>
              <a:fillRect/>
            </a:stretch>
          </p:blipFill>
          <p:spPr>
            <a:xfrm>
              <a:off x="2741675" y="1314293"/>
              <a:ext cx="6350798" cy="3359908"/>
            </a:xfrm>
            <a:prstGeom prst="rect">
              <a:avLst/>
            </a:prstGeom>
            <a:noFill/>
            <a:ln>
              <a:noFill/>
            </a:ln>
          </p:spPr>
        </p:pic>
        <p:sp>
          <p:nvSpPr>
            <p:cNvPr id="678" name="Google Shape;678;p90"/>
            <p:cNvSpPr/>
            <p:nvPr/>
          </p:nvSpPr>
          <p:spPr>
            <a:xfrm>
              <a:off x="2741675" y="1388725"/>
              <a:ext cx="3573300" cy="628800"/>
            </a:xfrm>
            <a:prstGeom prst="rect">
              <a:avLst/>
            </a:prstGeom>
            <a:solidFill>
              <a:srgbClr val="FFFFFF">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679" name="Google Shape;679;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practices for line charts</a:t>
            </a:r>
            <a:endParaRPr/>
          </a:p>
        </p:txBody>
      </p:sp>
      <p:sp>
        <p:nvSpPr>
          <p:cNvPr id="680" name="Google Shape;680;p90"/>
          <p:cNvSpPr txBox="1"/>
          <p:nvPr/>
        </p:nvSpPr>
        <p:spPr>
          <a:xfrm>
            <a:off x="307725" y="1279225"/>
            <a:ext cx="2281500" cy="107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Line color</a:t>
            </a:r>
            <a:r>
              <a:rPr lang="en"/>
              <a:t>:</a:t>
            </a:r>
            <a:endParaRPr/>
          </a:p>
          <a:p>
            <a:pPr marL="0" lvl="0" indent="0" algn="r" rtl="0">
              <a:spcBef>
                <a:spcPts val="0"/>
              </a:spcBef>
              <a:spcAft>
                <a:spcPts val="0"/>
              </a:spcAft>
              <a:buNone/>
            </a:pPr>
            <a:r>
              <a:rPr lang="en"/>
              <a:t>Limited number of colors and line styles. If many lines, use grey for most.</a:t>
            </a:r>
            <a:endParaRPr/>
          </a:p>
        </p:txBody>
      </p:sp>
      <p:sp>
        <p:nvSpPr>
          <p:cNvPr id="681" name="Google Shape;681;p90"/>
          <p:cNvSpPr txBox="1"/>
          <p:nvPr/>
        </p:nvSpPr>
        <p:spPr>
          <a:xfrm>
            <a:off x="119625" y="2449513"/>
            <a:ext cx="2469600" cy="994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Numerical axis</a:t>
            </a:r>
            <a:r>
              <a:rPr lang="en"/>
              <a:t>:</a:t>
            </a:r>
            <a:endParaRPr/>
          </a:p>
          <a:p>
            <a:pPr marL="0" lvl="0" indent="0" algn="r" rtl="0">
              <a:spcBef>
                <a:spcPts val="0"/>
              </a:spcBef>
              <a:spcAft>
                <a:spcPts val="0"/>
              </a:spcAft>
              <a:buNone/>
            </a:pPr>
            <a:r>
              <a:rPr lang="en"/>
              <a:t>X-axis variable is a number </a:t>
            </a:r>
            <a:br>
              <a:rPr lang="en"/>
            </a:br>
            <a:r>
              <a:rPr lang="en"/>
              <a:t>(e.g., years) and not a set of categories (e.g., countries).</a:t>
            </a:r>
            <a:endParaRPr/>
          </a:p>
        </p:txBody>
      </p:sp>
      <p:sp>
        <p:nvSpPr>
          <p:cNvPr id="682" name="Google Shape;682;p90"/>
          <p:cNvSpPr txBox="1"/>
          <p:nvPr/>
        </p:nvSpPr>
        <p:spPr>
          <a:xfrm>
            <a:off x="119625" y="3600798"/>
            <a:ext cx="2469600" cy="107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Complete axis</a:t>
            </a:r>
            <a:r>
              <a:rPr lang="en"/>
              <a:t>:</a:t>
            </a:r>
            <a:endParaRPr/>
          </a:p>
          <a:p>
            <a:pPr marL="0" lvl="0" indent="0" algn="r" rtl="0">
              <a:spcBef>
                <a:spcPts val="0"/>
              </a:spcBef>
              <a:spcAft>
                <a:spcPts val="0"/>
              </a:spcAft>
              <a:buNone/>
            </a:pPr>
            <a:r>
              <a:rPr lang="en"/>
              <a:t>X-axis displays the numbers correctly in a full range, instead of having gaps</a:t>
            </a:r>
            <a:endParaRPr/>
          </a:p>
        </p:txBody>
      </p:sp>
      <p:sp>
        <p:nvSpPr>
          <p:cNvPr id="683" name="Google Shape;683;p90"/>
          <p:cNvSpPr txBox="1"/>
          <p:nvPr/>
        </p:nvSpPr>
        <p:spPr>
          <a:xfrm>
            <a:off x="6610125" y="1101675"/>
            <a:ext cx="2281500" cy="8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Legend</a:t>
            </a:r>
            <a:r>
              <a:rPr lang="en"/>
              <a:t>:</a:t>
            </a:r>
            <a:endParaRPr/>
          </a:p>
          <a:p>
            <a:pPr marL="0" lvl="0" indent="0" algn="l" rtl="0">
              <a:spcBef>
                <a:spcPts val="0"/>
              </a:spcBef>
              <a:spcAft>
                <a:spcPts val="0"/>
              </a:spcAft>
              <a:buNone/>
            </a:pPr>
            <a:r>
              <a:rPr lang="en"/>
              <a:t>Lines labeled directly when possible</a:t>
            </a:r>
            <a:endParaRPr/>
          </a:p>
        </p:txBody>
      </p:sp>
      <p:sp>
        <p:nvSpPr>
          <p:cNvPr id="684" name="Google Shape;684;p90"/>
          <p:cNvSpPr txBox="1"/>
          <p:nvPr/>
        </p:nvSpPr>
        <p:spPr>
          <a:xfrm>
            <a:off x="2875700" y="4674200"/>
            <a:ext cx="3612600" cy="35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u="sng">
                <a:solidFill>
                  <a:srgbClr val="094FAA"/>
                </a:solidFill>
                <a:hlinkClick r:id="rId4">
                  <a:extLst>
                    <a:ext uri="{A12FA001-AC4F-418D-AE19-62706E023703}">
                      <ahyp:hlinkClr xmlns:ahyp="http://schemas.microsoft.com/office/drawing/2018/hyperlinkcolor" val="tx"/>
                    </a:ext>
                  </a:extLst>
                </a:hlinkClick>
              </a:rPr>
              <a:t>Urban Institute Data Visualization Style Guide</a:t>
            </a:r>
            <a:endParaRPr sz="12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Watch for text axes in Excel</a:t>
            </a:r>
            <a:endParaRPr/>
          </a:p>
        </p:txBody>
      </p:sp>
      <p:sp>
        <p:nvSpPr>
          <p:cNvPr id="690" name="Google Shape;690;p91"/>
          <p:cNvSpPr txBox="1"/>
          <p:nvPr/>
        </p:nvSpPr>
        <p:spPr>
          <a:xfrm>
            <a:off x="473425" y="1132025"/>
            <a:ext cx="14670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Line chart</a:t>
            </a:r>
            <a:endParaRPr b="1"/>
          </a:p>
        </p:txBody>
      </p:sp>
      <p:pic>
        <p:nvPicPr>
          <p:cNvPr id="691" name="Google Shape;691;p91" descr="Example of a line chart with gaps in the years leading to inconsistent labels in the x axis. " title="Inconsistent Years Line Chart"/>
          <p:cNvPicPr preferRelativeResize="0"/>
          <p:nvPr/>
        </p:nvPicPr>
        <p:blipFill>
          <a:blip r:embed="rId3">
            <a:alphaModFix/>
          </a:blip>
          <a:stretch>
            <a:fillRect/>
          </a:stretch>
        </p:blipFill>
        <p:spPr>
          <a:xfrm>
            <a:off x="530575" y="1349900"/>
            <a:ext cx="3861800" cy="3216096"/>
          </a:xfrm>
          <a:prstGeom prst="rect">
            <a:avLst/>
          </a:prstGeom>
          <a:noFill/>
          <a:ln>
            <a:noFill/>
          </a:ln>
        </p:spPr>
      </p:pic>
      <p:sp>
        <p:nvSpPr>
          <p:cNvPr id="692" name="Google Shape;692;p91"/>
          <p:cNvSpPr txBox="1"/>
          <p:nvPr/>
        </p:nvSpPr>
        <p:spPr>
          <a:xfrm>
            <a:off x="4616800" y="1132025"/>
            <a:ext cx="14670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Scatter plot</a:t>
            </a:r>
            <a:endParaRPr b="1"/>
          </a:p>
        </p:txBody>
      </p:sp>
      <p:pic>
        <p:nvPicPr>
          <p:cNvPr id="693" name="Google Shape;693;p91" descr="Example of a scatter plot with points connected to look like a line chart but resolve the problem of having gaps in the years that lead to an inconsistent x axis. " title="Scatter Plot with Connected Points"/>
          <p:cNvPicPr preferRelativeResize="0"/>
          <p:nvPr/>
        </p:nvPicPr>
        <p:blipFill>
          <a:blip r:embed="rId4">
            <a:alphaModFix/>
          </a:blip>
          <a:stretch>
            <a:fillRect/>
          </a:stretch>
        </p:blipFill>
        <p:spPr>
          <a:xfrm>
            <a:off x="4672024" y="1322525"/>
            <a:ext cx="3861807" cy="3216142"/>
          </a:xfrm>
          <a:prstGeom prst="rect">
            <a:avLst/>
          </a:prstGeom>
          <a:noFill/>
          <a:ln>
            <a:noFill/>
          </a:ln>
        </p:spPr>
      </p:pic>
      <p:sp>
        <p:nvSpPr>
          <p:cNvPr id="694" name="Google Shape;694;p91"/>
          <p:cNvSpPr/>
          <p:nvPr/>
        </p:nvSpPr>
        <p:spPr>
          <a:xfrm>
            <a:off x="677700" y="4734003"/>
            <a:ext cx="7788600" cy="4095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SzPts val="1100"/>
              <a:buNone/>
            </a:pPr>
            <a:r>
              <a:rPr lang="en" u="sng">
                <a:solidFill>
                  <a:srgbClr val="094FAA"/>
                </a:solidFill>
                <a:hlinkClick r:id="rId5">
                  <a:extLst>
                    <a:ext uri="{A12FA001-AC4F-418D-AE19-62706E023703}">
                      <ahyp:hlinkClr xmlns:ahyp="http://schemas.microsoft.com/office/drawing/2018/hyperlinkcolor" val="tx"/>
                    </a:ext>
                  </a:extLst>
                </a:hlinkClick>
              </a:rPr>
              <a:t>AAUP, “Trends in Instructional Staff Employment Status, 1975-2011</a:t>
            </a:r>
            <a:r>
              <a:rPr lang="en" sz="1300">
                <a:solidFill>
                  <a:srgbClr val="094FAA"/>
                </a:solidFill>
              </a:rPr>
              <a:t>”</a:t>
            </a:r>
            <a:endParaRPr sz="1300">
              <a:solidFill>
                <a:srgbClr val="094FAA"/>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Scatter plot</a:t>
            </a:r>
            <a:endParaRPr/>
          </a:p>
        </p:txBody>
      </p:sp>
      <p:sp>
        <p:nvSpPr>
          <p:cNvPr id="700" name="Google Shape;700;p92"/>
          <p:cNvSpPr txBox="1">
            <a:spLocks noGrp="1"/>
          </p:cNvSpPr>
          <p:nvPr>
            <p:ph type="body" idx="1"/>
          </p:nvPr>
        </p:nvSpPr>
        <p:spPr>
          <a:xfrm>
            <a:off x="311700" y="1152475"/>
            <a:ext cx="4544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Bivariate plot of two continuous variables</a:t>
            </a:r>
            <a:endParaRPr/>
          </a:p>
          <a:p>
            <a:pPr marL="457200" lvl="0" indent="-342900" algn="l" rtl="0">
              <a:spcBef>
                <a:spcPts val="1600"/>
              </a:spcBef>
              <a:spcAft>
                <a:spcPts val="0"/>
              </a:spcAft>
              <a:buSzPts val="1800"/>
              <a:buChar char="●"/>
            </a:pPr>
            <a:r>
              <a:rPr lang="en"/>
              <a:t>Can be many y values for each x</a:t>
            </a:r>
            <a:endParaRPr/>
          </a:p>
          <a:p>
            <a:pPr marL="457200" lvl="0" indent="-342900" algn="l" rtl="0">
              <a:spcBef>
                <a:spcPts val="1600"/>
              </a:spcBef>
              <a:spcAft>
                <a:spcPts val="0"/>
              </a:spcAft>
              <a:buSzPts val="1800"/>
              <a:buChar char="●"/>
            </a:pPr>
            <a:r>
              <a:rPr lang="en"/>
              <a:t>Trend-lines can show a pattern but do not connect all the points</a:t>
            </a:r>
            <a:endParaRPr/>
          </a:p>
          <a:p>
            <a:pPr marL="457200" lvl="0" indent="-342900" algn="l" rtl="0">
              <a:spcBef>
                <a:spcPts val="1600"/>
              </a:spcBef>
              <a:spcAft>
                <a:spcPts val="1600"/>
              </a:spcAft>
              <a:buSzPts val="1800"/>
              <a:buChar char="●"/>
            </a:pPr>
            <a:r>
              <a:rPr lang="en"/>
              <a:t>Variations: bubble chart</a:t>
            </a:r>
            <a:endParaRPr/>
          </a:p>
        </p:txBody>
      </p:sp>
      <p:pic>
        <p:nvPicPr>
          <p:cNvPr id="701" name="Google Shape;701;p92" descr="Example of a scatter plot with multiple points. " title="Scatter Plot"/>
          <p:cNvPicPr preferRelativeResize="0"/>
          <p:nvPr/>
        </p:nvPicPr>
        <p:blipFill>
          <a:blip r:embed="rId3">
            <a:alphaModFix/>
          </a:blip>
          <a:stretch>
            <a:fillRect/>
          </a:stretch>
        </p:blipFill>
        <p:spPr>
          <a:xfrm>
            <a:off x="5070750" y="-6"/>
            <a:ext cx="3991650" cy="2633126"/>
          </a:xfrm>
          <a:prstGeom prst="rect">
            <a:avLst/>
          </a:prstGeom>
          <a:noFill/>
          <a:ln>
            <a:noFill/>
          </a:ln>
        </p:spPr>
      </p:pic>
      <p:pic>
        <p:nvPicPr>
          <p:cNvPr id="702" name="Google Shape;702;p92" descr="Example of a scatter plot with multiple points and a single trend line. " title="Scatter Plot with Trend Line"/>
          <p:cNvPicPr preferRelativeResize="0"/>
          <p:nvPr/>
        </p:nvPicPr>
        <p:blipFill>
          <a:blip r:embed="rId4">
            <a:alphaModFix/>
          </a:blip>
          <a:stretch>
            <a:fillRect/>
          </a:stretch>
        </p:blipFill>
        <p:spPr>
          <a:xfrm>
            <a:off x="5070750" y="2633125"/>
            <a:ext cx="3991650" cy="25408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practices for scatter plots</a:t>
            </a:r>
            <a:endParaRPr/>
          </a:p>
        </p:txBody>
      </p:sp>
      <p:grpSp>
        <p:nvGrpSpPr>
          <p:cNvPr id="709" name="Google Shape;709;p93" descr="Example of a scatter plot with multiple points and a trend line with labels outside of the image explaining what each part of the chart does. "/>
          <p:cNvGrpSpPr/>
          <p:nvPr/>
        </p:nvGrpSpPr>
        <p:grpSpPr>
          <a:xfrm>
            <a:off x="2636600" y="1182325"/>
            <a:ext cx="3870801" cy="3532549"/>
            <a:chOff x="2636600" y="877525"/>
            <a:chExt cx="3870801" cy="3532549"/>
          </a:xfrm>
        </p:grpSpPr>
        <p:pic>
          <p:nvPicPr>
            <p:cNvPr id="710" name="Google Shape;710;p93" descr="Example of a scatter plot with multiple points and a trend line with labels outside of the image explaining what each part of the chart does. " title="Parts of a Scatter Plot"/>
            <p:cNvPicPr preferRelativeResize="0"/>
            <p:nvPr/>
          </p:nvPicPr>
          <p:blipFill rotWithShape="1">
            <a:blip r:embed="rId3">
              <a:alphaModFix/>
            </a:blip>
            <a:srcRect b="11684"/>
            <a:stretch/>
          </p:blipFill>
          <p:spPr>
            <a:xfrm>
              <a:off x="2636600" y="877525"/>
              <a:ext cx="3870801" cy="3532549"/>
            </a:xfrm>
            <a:prstGeom prst="rect">
              <a:avLst/>
            </a:prstGeom>
            <a:noFill/>
            <a:ln>
              <a:noFill/>
            </a:ln>
          </p:spPr>
        </p:pic>
        <p:sp>
          <p:nvSpPr>
            <p:cNvPr id="711" name="Google Shape;711;p93"/>
            <p:cNvSpPr/>
            <p:nvPr/>
          </p:nvSpPr>
          <p:spPr>
            <a:xfrm>
              <a:off x="2741675" y="877525"/>
              <a:ext cx="3573300" cy="628800"/>
            </a:xfrm>
            <a:prstGeom prst="rect">
              <a:avLst/>
            </a:prstGeom>
            <a:solidFill>
              <a:srgbClr val="FFFFFF">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93"/>
          <p:cNvSpPr txBox="1"/>
          <p:nvPr/>
        </p:nvSpPr>
        <p:spPr>
          <a:xfrm>
            <a:off x="257175" y="1279225"/>
            <a:ext cx="2332200" cy="69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Overplotting</a:t>
            </a:r>
            <a:r>
              <a:rPr lang="en"/>
              <a:t>:</a:t>
            </a:r>
            <a:endParaRPr/>
          </a:p>
          <a:p>
            <a:pPr marL="0" lvl="0" indent="0" algn="r" rtl="0">
              <a:spcBef>
                <a:spcPts val="0"/>
              </a:spcBef>
              <a:spcAft>
                <a:spcPts val="0"/>
              </a:spcAft>
              <a:buNone/>
            </a:pPr>
            <a:r>
              <a:rPr lang="en"/>
              <a:t>Transparency shows where points overlap</a:t>
            </a:r>
            <a:endParaRPr/>
          </a:p>
        </p:txBody>
      </p:sp>
      <p:sp>
        <p:nvSpPr>
          <p:cNvPr id="713" name="Google Shape;713;p93"/>
          <p:cNvSpPr txBox="1"/>
          <p:nvPr/>
        </p:nvSpPr>
        <p:spPr>
          <a:xfrm>
            <a:off x="119625" y="2417475"/>
            <a:ext cx="2469600" cy="994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Bubble size</a:t>
            </a:r>
            <a:r>
              <a:rPr lang="en"/>
              <a:t>:</a:t>
            </a:r>
            <a:endParaRPr/>
          </a:p>
          <a:p>
            <a:pPr marL="0" lvl="0" indent="0" algn="r" rtl="0">
              <a:spcBef>
                <a:spcPts val="0"/>
              </a:spcBef>
              <a:spcAft>
                <a:spcPts val="0"/>
              </a:spcAft>
              <a:buNone/>
            </a:pPr>
            <a:r>
              <a:rPr lang="en"/>
              <a:t>Data maps to bubble area, not radius or diameter</a:t>
            </a:r>
            <a:endParaRPr/>
          </a:p>
        </p:txBody>
      </p:sp>
      <p:sp>
        <p:nvSpPr>
          <p:cNvPr id="714" name="Google Shape;714;p93"/>
          <p:cNvSpPr txBox="1"/>
          <p:nvPr/>
        </p:nvSpPr>
        <p:spPr>
          <a:xfrm>
            <a:off x="119625" y="3524598"/>
            <a:ext cx="2469600" cy="107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Point color</a:t>
            </a:r>
            <a:r>
              <a:rPr lang="en"/>
              <a:t>:</a:t>
            </a:r>
            <a:endParaRPr/>
          </a:p>
          <a:p>
            <a:pPr marL="0" lvl="0" indent="0" algn="r" rtl="0">
              <a:spcBef>
                <a:spcPts val="0"/>
              </a:spcBef>
              <a:spcAft>
                <a:spcPts val="0"/>
              </a:spcAft>
              <a:buClr>
                <a:schemeClr val="dk1"/>
              </a:buClr>
              <a:buSzPts val="1100"/>
              <a:buFont typeface="Arial"/>
              <a:buNone/>
            </a:pPr>
            <a:r>
              <a:rPr lang="en">
                <a:solidFill>
                  <a:schemeClr val="dk1"/>
                </a:solidFill>
              </a:rPr>
              <a:t>Limited number of colors</a:t>
            </a:r>
            <a:endParaRPr/>
          </a:p>
        </p:txBody>
      </p:sp>
      <p:sp>
        <p:nvSpPr>
          <p:cNvPr id="715" name="Google Shape;715;p93"/>
          <p:cNvSpPr txBox="1"/>
          <p:nvPr/>
        </p:nvSpPr>
        <p:spPr>
          <a:xfrm>
            <a:off x="6533925" y="1279225"/>
            <a:ext cx="2229000" cy="8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Selective labeling</a:t>
            </a:r>
            <a:r>
              <a:rPr lang="en"/>
              <a:t>:</a:t>
            </a:r>
            <a:endParaRPr/>
          </a:p>
          <a:p>
            <a:pPr marL="0" lvl="0" indent="0" algn="l" rtl="0">
              <a:spcBef>
                <a:spcPts val="0"/>
              </a:spcBef>
              <a:spcAft>
                <a:spcPts val="0"/>
              </a:spcAft>
              <a:buNone/>
            </a:pPr>
            <a:r>
              <a:rPr lang="en"/>
              <a:t>Points labeled directly, but only points of interest</a:t>
            </a:r>
            <a:endParaRPr/>
          </a:p>
        </p:txBody>
      </p:sp>
      <p:sp>
        <p:nvSpPr>
          <p:cNvPr id="716" name="Google Shape;716;p93"/>
          <p:cNvSpPr txBox="1"/>
          <p:nvPr/>
        </p:nvSpPr>
        <p:spPr>
          <a:xfrm>
            <a:off x="6533925" y="2478100"/>
            <a:ext cx="2133900" cy="11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Explanatory elements</a:t>
            </a:r>
            <a:r>
              <a:rPr lang="en"/>
              <a:t>:</a:t>
            </a:r>
            <a:endParaRPr/>
          </a:p>
          <a:p>
            <a:pPr marL="0" lvl="0" indent="0" algn="l" rtl="0">
              <a:spcBef>
                <a:spcPts val="0"/>
              </a:spcBef>
              <a:spcAft>
                <a:spcPts val="0"/>
              </a:spcAft>
              <a:buNone/>
            </a:pPr>
            <a:r>
              <a:rPr lang="en"/>
              <a:t>Additional elements (reference lines, annotations) help explain trends</a:t>
            </a:r>
            <a:endParaRPr/>
          </a:p>
        </p:txBody>
      </p:sp>
      <p:sp>
        <p:nvSpPr>
          <p:cNvPr id="717" name="Google Shape;717;p93"/>
          <p:cNvSpPr txBox="1"/>
          <p:nvPr/>
        </p:nvSpPr>
        <p:spPr>
          <a:xfrm>
            <a:off x="152400" y="4818300"/>
            <a:ext cx="88392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94FAA"/>
                </a:solidFill>
                <a:hlinkClick r:id="rId4">
                  <a:extLst>
                    <a:ext uri="{A12FA001-AC4F-418D-AE19-62706E023703}">
                      <ahyp:hlinkClr xmlns:ahyp="http://schemas.microsoft.com/office/drawing/2018/hyperlinkcolor" val="tx"/>
                    </a:ext>
                  </a:extLst>
                </a:hlinkClick>
              </a:rPr>
              <a:t>Datawrapper, “Examples of Datawrapper Scatter Plots”</a:t>
            </a:r>
            <a:endParaRPr sz="800">
              <a:solidFill>
                <a:srgbClr val="094FAA"/>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Box plot</a:t>
            </a:r>
            <a:endParaRPr/>
          </a:p>
        </p:txBody>
      </p:sp>
      <p:sp>
        <p:nvSpPr>
          <p:cNvPr id="723" name="Google Shape;723;p94"/>
          <p:cNvSpPr txBox="1">
            <a:spLocks noGrp="1"/>
          </p:cNvSpPr>
          <p:nvPr>
            <p:ph type="body" idx="1"/>
          </p:nvPr>
        </p:nvSpPr>
        <p:spPr>
          <a:xfrm>
            <a:off x="311700" y="1152475"/>
            <a:ext cx="5045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Method for displaying the variability in measure between groups </a:t>
            </a:r>
            <a:endParaRPr/>
          </a:p>
          <a:p>
            <a:pPr marL="914400" lvl="1" indent="-317500" algn="l" rtl="0">
              <a:spcBef>
                <a:spcPts val="1600"/>
              </a:spcBef>
              <a:spcAft>
                <a:spcPts val="1600"/>
              </a:spcAft>
              <a:buSzPts val="1400"/>
              <a:buChar char="○"/>
            </a:pPr>
            <a:r>
              <a:rPr lang="en"/>
              <a:t>One categorical, one continuous </a:t>
            </a:r>
            <a:endParaRPr/>
          </a:p>
        </p:txBody>
      </p:sp>
      <p:pic>
        <p:nvPicPr>
          <p:cNvPr id="724" name="Google Shape;724;p94" descr="Example of a box plot labeling minimum, maximum, quartiles, and an outlier. " title="Box Plot Labels"/>
          <p:cNvPicPr preferRelativeResize="0"/>
          <p:nvPr/>
        </p:nvPicPr>
        <p:blipFill>
          <a:blip r:embed="rId3">
            <a:alphaModFix/>
          </a:blip>
          <a:stretch>
            <a:fillRect/>
          </a:stretch>
        </p:blipFill>
        <p:spPr>
          <a:xfrm>
            <a:off x="5657850" y="770269"/>
            <a:ext cx="2857500" cy="3438525"/>
          </a:xfrm>
          <a:prstGeom prst="rect">
            <a:avLst/>
          </a:prstGeom>
          <a:noFill/>
          <a:ln>
            <a:noFill/>
          </a:ln>
        </p:spPr>
      </p:pic>
      <p:pic>
        <p:nvPicPr>
          <p:cNvPr id="725" name="Google Shape;725;p94" descr="Example of two box plots looking at elevation and variance. " title="Box Plot Example"/>
          <p:cNvPicPr preferRelativeResize="0"/>
          <p:nvPr/>
        </p:nvPicPr>
        <p:blipFill>
          <a:blip r:embed="rId4">
            <a:alphaModFix/>
          </a:blip>
          <a:stretch>
            <a:fillRect/>
          </a:stretch>
        </p:blipFill>
        <p:spPr>
          <a:xfrm>
            <a:off x="871950" y="2781500"/>
            <a:ext cx="3923951" cy="189492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practices for box plots</a:t>
            </a:r>
            <a:endParaRPr/>
          </a:p>
        </p:txBody>
      </p:sp>
      <p:pic>
        <p:nvPicPr>
          <p:cNvPr id="731" name="Google Shape;731;p95" descr="Example of a box plot with multiple plots and labels outside of the image explaining the parts of the box plot and best practices for creating them. " title="Parts of a Box Plot"/>
          <p:cNvPicPr preferRelativeResize="0"/>
          <p:nvPr/>
        </p:nvPicPr>
        <p:blipFill rotWithShape="1">
          <a:blip r:embed="rId3">
            <a:alphaModFix/>
          </a:blip>
          <a:srcRect b="5979"/>
          <a:stretch/>
        </p:blipFill>
        <p:spPr>
          <a:xfrm>
            <a:off x="2886075" y="1017725"/>
            <a:ext cx="6251026" cy="3349926"/>
          </a:xfrm>
          <a:prstGeom prst="rect">
            <a:avLst/>
          </a:prstGeom>
          <a:noFill/>
          <a:ln>
            <a:noFill/>
          </a:ln>
        </p:spPr>
      </p:pic>
      <p:sp>
        <p:nvSpPr>
          <p:cNvPr id="732" name="Google Shape;732;p95"/>
          <p:cNvSpPr txBox="1"/>
          <p:nvPr/>
        </p:nvSpPr>
        <p:spPr>
          <a:xfrm>
            <a:off x="409575" y="1203025"/>
            <a:ext cx="2332200" cy="69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Box order</a:t>
            </a:r>
            <a:r>
              <a:rPr lang="en"/>
              <a:t>:</a:t>
            </a:r>
            <a:endParaRPr/>
          </a:p>
          <a:p>
            <a:pPr marL="0" lvl="0" indent="0" algn="r" rtl="0">
              <a:spcBef>
                <a:spcPts val="0"/>
              </a:spcBef>
              <a:spcAft>
                <a:spcPts val="0"/>
              </a:spcAft>
              <a:buClr>
                <a:schemeClr val="dk1"/>
              </a:buClr>
              <a:buSzPts val="1100"/>
              <a:buFont typeface="Arial"/>
              <a:buNone/>
            </a:pPr>
            <a:r>
              <a:rPr lang="en">
                <a:solidFill>
                  <a:schemeClr val="dk1"/>
                </a:solidFill>
              </a:rPr>
              <a:t>Bars sorted by median or another natural criterion </a:t>
            </a:r>
            <a:endParaRPr/>
          </a:p>
        </p:txBody>
      </p:sp>
      <p:sp>
        <p:nvSpPr>
          <p:cNvPr id="733" name="Google Shape;733;p95"/>
          <p:cNvSpPr txBox="1"/>
          <p:nvPr/>
        </p:nvSpPr>
        <p:spPr>
          <a:xfrm>
            <a:off x="476250" y="2341275"/>
            <a:ext cx="2265300" cy="994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Outliers</a:t>
            </a:r>
            <a:r>
              <a:rPr lang="en"/>
              <a:t>:</a:t>
            </a:r>
            <a:endParaRPr/>
          </a:p>
          <a:p>
            <a:pPr marL="0" lvl="0" indent="0" algn="r" rtl="0">
              <a:spcBef>
                <a:spcPts val="0"/>
              </a:spcBef>
              <a:spcAft>
                <a:spcPts val="0"/>
              </a:spcAft>
              <a:buNone/>
            </a:pPr>
            <a:r>
              <a:rPr lang="en"/>
              <a:t>Outliers retained or absence explained</a:t>
            </a:r>
            <a:endParaRPr/>
          </a:p>
        </p:txBody>
      </p:sp>
      <p:sp>
        <p:nvSpPr>
          <p:cNvPr id="734" name="Google Shape;734;p95"/>
          <p:cNvSpPr txBox="1"/>
          <p:nvPr/>
        </p:nvSpPr>
        <p:spPr>
          <a:xfrm>
            <a:off x="272025" y="3448398"/>
            <a:ext cx="2469600" cy="107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Documentation</a:t>
            </a:r>
            <a:r>
              <a:rPr lang="en"/>
              <a:t>:</a:t>
            </a:r>
            <a:endParaRPr/>
          </a:p>
          <a:p>
            <a:pPr marL="0" lvl="0" indent="0" algn="r" rtl="0">
              <a:spcBef>
                <a:spcPts val="0"/>
              </a:spcBef>
              <a:spcAft>
                <a:spcPts val="0"/>
              </a:spcAft>
              <a:buNone/>
            </a:pPr>
            <a:r>
              <a:rPr lang="en">
                <a:solidFill>
                  <a:schemeClr val="dk1"/>
                </a:solidFill>
              </a:rPr>
              <a:t>Chart explained in surrounding text</a:t>
            </a:r>
            <a:br>
              <a:rPr lang="en">
                <a:solidFill>
                  <a:schemeClr val="dk1"/>
                </a:solidFill>
              </a:rPr>
            </a:br>
            <a:r>
              <a:rPr lang="en">
                <a:solidFill>
                  <a:schemeClr val="dk1"/>
                </a:solidFill>
              </a:rPr>
              <a:t>(not shown)</a:t>
            </a:r>
            <a:endParaRPr/>
          </a:p>
        </p:txBody>
      </p:sp>
      <p:sp>
        <p:nvSpPr>
          <p:cNvPr id="735" name="Google Shape;735;p95"/>
          <p:cNvSpPr txBox="1"/>
          <p:nvPr/>
        </p:nvSpPr>
        <p:spPr>
          <a:xfrm>
            <a:off x="4511588" y="4367650"/>
            <a:ext cx="3000000" cy="3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94FAA"/>
                </a:solidFill>
                <a:hlinkClick r:id="rId4">
                  <a:extLst>
                    <a:ext uri="{A12FA001-AC4F-418D-AE19-62706E023703}">
                      <ahyp:hlinkClr xmlns:ahyp="http://schemas.microsoft.com/office/drawing/2018/hyperlinkcolor" val="tx"/>
                    </a:ext>
                  </a:extLst>
                </a:hlinkClick>
              </a:rPr>
              <a:t>Plotly, “Python: Box Plots”</a:t>
            </a:r>
            <a:endParaRPr sz="1100">
              <a:solidFill>
                <a:srgbClr val="094FAA"/>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a:t>
            </a:r>
            <a:endParaRPr/>
          </a:p>
        </p:txBody>
      </p:sp>
      <p:sp>
        <p:nvSpPr>
          <p:cNvPr id="741" name="Google Shape;741;p96"/>
          <p:cNvSpPr txBox="1">
            <a:spLocks noGrp="1"/>
          </p:cNvSpPr>
          <p:nvPr>
            <p:ph type="body" idx="1"/>
          </p:nvPr>
        </p:nvSpPr>
        <p:spPr>
          <a:xfrm>
            <a:off x="311700" y="1152475"/>
            <a:ext cx="4034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Geographic representation of categorical or continuous data using color (shades) </a:t>
            </a:r>
            <a:endParaRPr/>
          </a:p>
          <a:p>
            <a:pPr marL="457200" lvl="0" indent="-342900" algn="l" rtl="0">
              <a:spcBef>
                <a:spcPts val="1600"/>
              </a:spcBef>
              <a:spcAft>
                <a:spcPts val="0"/>
              </a:spcAft>
              <a:buSzPts val="1800"/>
              <a:buChar char="●"/>
            </a:pPr>
            <a:r>
              <a:rPr lang="en"/>
              <a:t>Data can be stored as pixels or in tabular format</a:t>
            </a:r>
            <a:endParaRPr/>
          </a:p>
          <a:p>
            <a:pPr marL="457200" lvl="0" indent="-342900" algn="l" rtl="0">
              <a:spcBef>
                <a:spcPts val="1600"/>
              </a:spcBef>
              <a:spcAft>
                <a:spcPts val="1600"/>
              </a:spcAft>
              <a:buSzPts val="1800"/>
              <a:buChar char="●"/>
            </a:pPr>
            <a:r>
              <a:rPr lang="en"/>
              <a:t>Must use proper projection to avoid distortion of data points  </a:t>
            </a:r>
            <a:endParaRPr/>
          </a:p>
        </p:txBody>
      </p:sp>
      <p:pic>
        <p:nvPicPr>
          <p:cNvPr id="742" name="Google Shape;742;p96" descr="Example of a choropleth map of the United States. " title="Choropleth Map Example"/>
          <p:cNvPicPr preferRelativeResize="0"/>
          <p:nvPr/>
        </p:nvPicPr>
        <p:blipFill rotWithShape="1">
          <a:blip r:embed="rId3">
            <a:alphaModFix/>
          </a:blip>
          <a:srcRect/>
          <a:stretch/>
        </p:blipFill>
        <p:spPr>
          <a:xfrm>
            <a:off x="4672128" y="1228165"/>
            <a:ext cx="4034675" cy="268716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practices for choropleth maps</a:t>
            </a:r>
            <a:endParaRPr/>
          </a:p>
        </p:txBody>
      </p:sp>
      <p:pic>
        <p:nvPicPr>
          <p:cNvPr id="748" name="Google Shape;748;p97" descr="Example of a choropleth map with labels outside of the image describing each part of the map. " title="Parts of a Choropleth Map"/>
          <p:cNvPicPr preferRelativeResize="0"/>
          <p:nvPr/>
        </p:nvPicPr>
        <p:blipFill>
          <a:blip r:embed="rId3">
            <a:alphaModFix/>
          </a:blip>
          <a:stretch>
            <a:fillRect/>
          </a:stretch>
        </p:blipFill>
        <p:spPr>
          <a:xfrm>
            <a:off x="3161425" y="1036775"/>
            <a:ext cx="5926299" cy="3820974"/>
          </a:xfrm>
          <a:prstGeom prst="rect">
            <a:avLst/>
          </a:prstGeom>
          <a:noFill/>
          <a:ln>
            <a:noFill/>
          </a:ln>
        </p:spPr>
      </p:pic>
      <p:sp>
        <p:nvSpPr>
          <p:cNvPr id="749" name="Google Shape;749;p97"/>
          <p:cNvSpPr txBox="1"/>
          <p:nvPr/>
        </p:nvSpPr>
        <p:spPr>
          <a:xfrm>
            <a:off x="575775" y="1050625"/>
            <a:ext cx="2318400" cy="122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Data pattern</a:t>
            </a:r>
            <a:r>
              <a:rPr lang="en"/>
              <a:t>:</a:t>
            </a:r>
            <a:endParaRPr/>
          </a:p>
          <a:p>
            <a:pPr marL="0" lvl="0" indent="0" algn="r" rtl="0">
              <a:spcBef>
                <a:spcPts val="0"/>
              </a:spcBef>
              <a:spcAft>
                <a:spcPts val="0"/>
              </a:spcAft>
              <a:buNone/>
            </a:pPr>
            <a:r>
              <a:rPr lang="en">
                <a:solidFill>
                  <a:schemeClr val="dk1"/>
                </a:solidFill>
              </a:rPr>
              <a:t>Data pattern is spatial or geographic in nature. </a:t>
            </a:r>
            <a:r>
              <a:rPr lang="en" i="1">
                <a:solidFill>
                  <a:schemeClr val="dk1"/>
                </a:solidFill>
              </a:rPr>
              <a:t>Alternately, use bar chart or scatter plot.</a:t>
            </a:r>
            <a:endParaRPr i="1"/>
          </a:p>
        </p:txBody>
      </p:sp>
      <p:sp>
        <p:nvSpPr>
          <p:cNvPr id="750" name="Google Shape;750;p97"/>
          <p:cNvSpPr txBox="1"/>
          <p:nvPr/>
        </p:nvSpPr>
        <p:spPr>
          <a:xfrm>
            <a:off x="628875" y="2365725"/>
            <a:ext cx="2265300" cy="994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Color choice</a:t>
            </a:r>
            <a:r>
              <a:rPr lang="en"/>
              <a:t>:</a:t>
            </a:r>
            <a:endParaRPr/>
          </a:p>
          <a:p>
            <a:pPr marL="0" lvl="0" indent="0" algn="r" rtl="0">
              <a:spcBef>
                <a:spcPts val="0"/>
              </a:spcBef>
              <a:spcAft>
                <a:spcPts val="0"/>
              </a:spcAft>
              <a:buNone/>
            </a:pPr>
            <a:r>
              <a:rPr lang="en"/>
              <a:t>Gradient from light to dark; data binned according to frequency</a:t>
            </a:r>
            <a:endParaRPr/>
          </a:p>
        </p:txBody>
      </p:sp>
      <p:sp>
        <p:nvSpPr>
          <p:cNvPr id="751" name="Google Shape;751;p97"/>
          <p:cNvSpPr txBox="1"/>
          <p:nvPr/>
        </p:nvSpPr>
        <p:spPr>
          <a:xfrm>
            <a:off x="319875" y="3449525"/>
            <a:ext cx="2574000" cy="1495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t>Level of detail</a:t>
            </a:r>
            <a:r>
              <a:rPr lang="en"/>
              <a:t>:</a:t>
            </a:r>
            <a:endParaRPr/>
          </a:p>
          <a:p>
            <a:pPr marL="0" lvl="0" indent="0" algn="r" rtl="0">
              <a:spcBef>
                <a:spcPts val="0"/>
              </a:spcBef>
              <a:spcAft>
                <a:spcPts val="0"/>
              </a:spcAft>
              <a:buNone/>
            </a:pPr>
            <a:r>
              <a:rPr lang="en">
                <a:solidFill>
                  <a:schemeClr val="dk1"/>
                </a:solidFill>
              </a:rPr>
              <a:t>Small geographic units show regional patterns, reduce impact of large areas. </a:t>
            </a:r>
            <a:r>
              <a:rPr lang="en" i="1">
                <a:solidFill>
                  <a:schemeClr val="dk1"/>
                </a:solidFill>
              </a:rPr>
              <a:t>Alternately, use proportional symbol map.</a:t>
            </a:r>
            <a:endParaRPr i="1"/>
          </a:p>
        </p:txBody>
      </p:sp>
      <p:sp>
        <p:nvSpPr>
          <p:cNvPr id="752" name="Google Shape;752;p97"/>
          <p:cNvSpPr txBox="1"/>
          <p:nvPr/>
        </p:nvSpPr>
        <p:spPr>
          <a:xfrm>
            <a:off x="3667125" y="4695825"/>
            <a:ext cx="4914900" cy="3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u="sng">
                <a:solidFill>
                  <a:srgbClr val="094FAA"/>
                </a:solidFill>
                <a:hlinkClick r:id="rId4">
                  <a:extLst>
                    <a:ext uri="{A12FA001-AC4F-418D-AE19-62706E023703}">
                      <ahyp:hlinkClr xmlns:ahyp="http://schemas.microsoft.com/office/drawing/2018/hyperlinkcolor" val="tx"/>
                    </a:ext>
                  </a:extLst>
                </a:hlinkClick>
              </a:rPr>
              <a:t>Datawrapper, “How to choose a color palette for choropleth maps”</a:t>
            </a:r>
            <a:endParaRPr sz="800">
              <a:solidFill>
                <a:srgbClr val="094FAA"/>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Picking a chart type</a:t>
            </a:r>
            <a:endParaRPr/>
          </a:p>
        </p:txBody>
      </p:sp>
      <p:sp>
        <p:nvSpPr>
          <p:cNvPr id="758" name="Google Shape;758;p98"/>
          <p:cNvSpPr txBox="1">
            <a:spLocks noGrp="1"/>
          </p:cNvSpPr>
          <p:nvPr>
            <p:ph type="body" idx="1"/>
          </p:nvPr>
        </p:nvSpPr>
        <p:spPr>
          <a:xfrm>
            <a:off x="311700" y="1152475"/>
            <a:ext cx="3715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u="sng">
                <a:solidFill>
                  <a:srgbClr val="094FAA"/>
                </a:solidFill>
                <a:hlinkClick r:id="rId3">
                  <a:extLst>
                    <a:ext uri="{A12FA001-AC4F-418D-AE19-62706E023703}">
                      <ahyp:hlinkClr xmlns:ahyp="http://schemas.microsoft.com/office/drawing/2018/hyperlinkcolor" val="tx"/>
                    </a:ext>
                  </a:extLst>
                </a:hlinkClick>
              </a:rPr>
              <a:t>The Data Visualization Catalogue</a:t>
            </a:r>
            <a:endParaRPr>
              <a:solidFill>
                <a:srgbClr val="094FAA"/>
              </a:solidFill>
            </a:endParaRPr>
          </a:p>
        </p:txBody>
      </p:sp>
      <p:pic>
        <p:nvPicPr>
          <p:cNvPr id="759" name="Google Shape;759;p98" descr="Screenshot from the Data Visualization Catalogue, which includes chart types by type and function. " title="Data Visualization Catalogue"/>
          <p:cNvPicPr preferRelativeResize="0"/>
          <p:nvPr/>
        </p:nvPicPr>
        <p:blipFill rotWithShape="1">
          <a:blip r:embed="rId4">
            <a:alphaModFix/>
          </a:blip>
          <a:srcRect/>
          <a:stretch/>
        </p:blipFill>
        <p:spPr>
          <a:xfrm>
            <a:off x="4511174" y="342900"/>
            <a:ext cx="3648693" cy="419900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Chart Choosers</a:t>
            </a:r>
            <a:endParaRPr/>
          </a:p>
        </p:txBody>
      </p:sp>
      <p:sp>
        <p:nvSpPr>
          <p:cNvPr id="765" name="Google Shape;765;p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u="sng">
                <a:solidFill>
                  <a:srgbClr val="094FAA"/>
                </a:solidFill>
                <a:hlinkClick r:id="rId3">
                  <a:extLst>
                    <a:ext uri="{A12FA001-AC4F-418D-AE19-62706E023703}">
                      <ahyp:hlinkClr xmlns:ahyp="http://schemas.microsoft.com/office/drawing/2018/hyperlinkcolor" val="tx"/>
                    </a:ext>
                  </a:extLst>
                </a:hlinkClick>
              </a:rPr>
              <a:t>Chart Suggestion Guide by Andrew Abela</a:t>
            </a:r>
            <a:endParaRPr>
              <a:solidFill>
                <a:srgbClr val="094FAA"/>
              </a:solidFill>
            </a:endParaRPr>
          </a:p>
          <a:p>
            <a:pPr marL="457200" lvl="0" indent="-342900" algn="l" rtl="0">
              <a:spcBef>
                <a:spcPts val="1600"/>
              </a:spcBef>
              <a:spcAft>
                <a:spcPts val="0"/>
              </a:spcAft>
              <a:buClr>
                <a:schemeClr val="dk1"/>
              </a:buClr>
              <a:buSzPts val="1800"/>
              <a:buChar char="●"/>
            </a:pPr>
            <a:r>
              <a:rPr lang="en" u="sng">
                <a:solidFill>
                  <a:srgbClr val="094FAA"/>
                </a:solidFill>
                <a:hlinkClick r:id="rId4">
                  <a:extLst>
                    <a:ext uri="{A12FA001-AC4F-418D-AE19-62706E023703}">
                      <ahyp:hlinkClr xmlns:ahyp="http://schemas.microsoft.com/office/drawing/2018/hyperlinkcolor" val="tx"/>
                    </a:ext>
                  </a:extLst>
                </a:hlinkClick>
              </a:rPr>
              <a:t>Juice Analytics Chart Chooser (for Excel</a:t>
            </a:r>
            <a:endParaRPr>
              <a:solidFill>
                <a:srgbClr val="094FAA"/>
              </a:solidFill>
            </a:endParaRPr>
          </a:p>
          <a:p>
            <a:pPr marL="457200" lvl="0" indent="-342900" algn="l" rtl="0">
              <a:spcBef>
                <a:spcPts val="1600"/>
              </a:spcBef>
              <a:spcAft>
                <a:spcPts val="1600"/>
              </a:spcAft>
              <a:buClr>
                <a:schemeClr val="dk1"/>
              </a:buClr>
              <a:buSzPts val="1800"/>
              <a:buChar char="●"/>
            </a:pPr>
            <a:r>
              <a:rPr lang="en" u="sng">
                <a:solidFill>
                  <a:srgbClr val="094FAA"/>
                </a:solidFill>
                <a:hlinkClick r:id="rId5">
                  <a:extLst>
                    <a:ext uri="{A12FA001-AC4F-418D-AE19-62706E023703}">
                      <ahyp:hlinkClr xmlns:ahyp="http://schemas.microsoft.com/office/drawing/2018/hyperlinkcolor" val="tx"/>
                    </a:ext>
                  </a:extLst>
                </a:hlinkClick>
              </a:rPr>
              <a:t>Qualitative Chart Chooser by Jennifer Lyons and Stephanie Evergreen</a:t>
            </a:r>
            <a:endParaRPr>
              <a:solidFill>
                <a:srgbClr val="094FAA"/>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dirty="0"/>
              <a:t>Impact of Data Visualization: Example </a:t>
            </a:r>
            <a:endParaRPr dirty="0"/>
          </a:p>
        </p:txBody>
      </p:sp>
      <p:sp>
        <p:nvSpPr>
          <p:cNvPr id="165" name="Google Shape;165;p28"/>
          <p:cNvSpPr txBox="1">
            <a:spLocks noGrp="1"/>
          </p:cNvSpPr>
          <p:nvPr>
            <p:ph type="body" idx="1"/>
          </p:nvPr>
        </p:nvSpPr>
        <p:spPr>
          <a:xfrm>
            <a:off x="628650" y="1369220"/>
            <a:ext cx="2131800" cy="4809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a:t>More than numbers</a:t>
            </a:r>
            <a:endParaRPr/>
          </a:p>
        </p:txBody>
      </p:sp>
      <p:pic>
        <p:nvPicPr>
          <p:cNvPr id="166" name="Google Shape;166;p28" descr="U.S. gun killings in 2018. Chart with arcs depicting a victim was shot and their predicted lifespan. 11365 people were killed, 472332 years stolen. "/>
          <p:cNvPicPr preferRelativeResize="0"/>
          <p:nvPr/>
        </p:nvPicPr>
        <p:blipFill>
          <a:blip r:embed="rId3">
            <a:alphaModFix/>
          </a:blip>
          <a:stretch>
            <a:fillRect/>
          </a:stretch>
        </p:blipFill>
        <p:spPr>
          <a:xfrm>
            <a:off x="628650" y="1850120"/>
            <a:ext cx="8161122" cy="2988580"/>
          </a:xfrm>
          <a:prstGeom prst="rect">
            <a:avLst/>
          </a:prstGeom>
          <a:noFill/>
          <a:ln>
            <a:noFill/>
          </a:ln>
        </p:spPr>
      </p:pic>
      <p:sp>
        <p:nvSpPr>
          <p:cNvPr id="167" name="Google Shape;167;p28"/>
          <p:cNvSpPr txBox="1"/>
          <p:nvPr/>
        </p:nvSpPr>
        <p:spPr>
          <a:xfrm>
            <a:off x="5789775" y="4742500"/>
            <a:ext cx="3000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Periscopic.com, “</a:t>
            </a:r>
            <a:r>
              <a:rPr lang="en" u="sng">
                <a:solidFill>
                  <a:schemeClr val="hlink"/>
                </a:solidFill>
                <a:hlinkClick r:id="rId4"/>
              </a:rPr>
              <a:t>US Gun Deaths</a:t>
            </a:r>
            <a:r>
              <a:rPr lang="en"/>
              <a:t>”</a:t>
            </a:r>
            <a:r>
              <a:rPr lang="en" sz="1200"/>
              <a:t> </a:t>
            </a:r>
            <a:endParaRPr sz="12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69"/>
        <p:cNvGrpSpPr/>
        <p:nvPr/>
      </p:nvGrpSpPr>
      <p:grpSpPr>
        <a:xfrm>
          <a:off x="0" y="0"/>
          <a:ext cx="0" cy="0"/>
          <a:chOff x="0" y="0"/>
          <a:chExt cx="0" cy="0"/>
        </a:xfrm>
      </p:grpSpPr>
      <p:sp>
        <p:nvSpPr>
          <p:cNvPr id="770" name="Google Shape;770;p10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Preparing and understanding data</a:t>
            </a:r>
            <a:endParaRPr i="1"/>
          </a:p>
        </p:txBody>
      </p:sp>
      <p:sp>
        <p:nvSpPr>
          <p:cNvPr id="771" name="Google Shape;771;p100">
            <a:extLst>
              <a:ext uri="{C183D7F6-B498-43B3-948B-1728B52AA6E4}">
                <adec:decorative xmlns:adec="http://schemas.microsoft.com/office/drawing/2017/decorative" val="1"/>
              </a:ext>
            </a:extLst>
          </p:cNvPr>
          <p:cNvSpPr/>
          <p:nvPr/>
        </p:nvSpPr>
        <p:spPr>
          <a:xfrm>
            <a:off x="0" y="4351809"/>
            <a:ext cx="9144000" cy="791700"/>
          </a:xfrm>
          <a:prstGeom prst="rect">
            <a:avLst/>
          </a:prstGeom>
          <a:solidFill>
            <a:srgbClr val="EEEE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772" name="Google Shape;772;p100" descr="Logo of the Visualizing the Future project" title="Visualizing the Future Logo"/>
          <p:cNvPicPr preferRelativeResize="0"/>
          <p:nvPr/>
        </p:nvPicPr>
        <p:blipFill rotWithShape="1">
          <a:blip r:embed="rId3">
            <a:alphaModFix/>
          </a:blip>
          <a:srcRect/>
          <a:stretch/>
        </p:blipFill>
        <p:spPr>
          <a:xfrm>
            <a:off x="137160" y="4457775"/>
            <a:ext cx="615900" cy="555600"/>
          </a:xfrm>
          <a:prstGeom prst="rect">
            <a:avLst/>
          </a:prstGeom>
          <a:noFill/>
          <a:ln w="9525" cap="flat" cmpd="sng">
            <a:solidFill>
              <a:srgbClr val="EEEEEE"/>
            </a:solidFill>
            <a:prstDash val="solid"/>
            <a:round/>
            <a:headEnd type="none" w="sm" len="sm"/>
            <a:tailEnd type="none" w="sm" len="sm"/>
          </a:ln>
        </p:spPr>
      </p:pic>
      <p:sp>
        <p:nvSpPr>
          <p:cNvPr id="773" name="Google Shape;773;p100"/>
          <p:cNvSpPr txBox="1"/>
          <p:nvPr/>
        </p:nvSpPr>
        <p:spPr>
          <a:xfrm>
            <a:off x="788669" y="4506126"/>
            <a:ext cx="3771900" cy="3429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1800" b="1">
                <a:solidFill>
                  <a:schemeClr val="dk1"/>
                </a:solidFill>
              </a:rPr>
              <a:t>Visualizing the Future Symposia</a:t>
            </a:r>
            <a:endParaRPr sz="1800" b="1">
              <a:solidFill>
                <a:schemeClr val="dk1"/>
              </a:solidFill>
            </a:endParaRPr>
          </a:p>
        </p:txBody>
      </p:sp>
      <p:sp>
        <p:nvSpPr>
          <p:cNvPr id="774" name="Google Shape;774;p100"/>
          <p:cNvSpPr txBox="1"/>
          <p:nvPr/>
        </p:nvSpPr>
        <p:spPr>
          <a:xfrm>
            <a:off x="788669" y="4800676"/>
            <a:ext cx="3771900" cy="212700"/>
          </a:xfrm>
          <a:prstGeom prst="rect">
            <a:avLst/>
          </a:prstGeom>
          <a:noFill/>
          <a:ln>
            <a:noFill/>
          </a:ln>
        </p:spPr>
        <p:txBody>
          <a:bodyPr spcFirstLastPara="1" wrap="square" lIns="90325" tIns="45150" rIns="90325" bIns="45150" anchor="t" anchorCtr="0">
            <a:noAutofit/>
          </a:bodyPr>
          <a:lstStyle/>
          <a:p>
            <a:pPr marL="0" lvl="0" indent="0" algn="l" rtl="0">
              <a:spcBef>
                <a:spcPts val="0"/>
              </a:spcBef>
              <a:spcAft>
                <a:spcPts val="1600"/>
              </a:spcAft>
              <a:buNone/>
            </a:pPr>
            <a:r>
              <a:rPr lang="en" sz="900">
                <a:solidFill>
                  <a:srgbClr val="595959"/>
                </a:solidFill>
              </a:rPr>
              <a:t>An IMLS funded National Forum on Data Visualization in Libraries</a:t>
            </a:r>
            <a:endParaRPr sz="900">
              <a:solidFill>
                <a:srgbClr val="595959"/>
              </a:solidFill>
            </a:endParaRPr>
          </a:p>
        </p:txBody>
      </p:sp>
      <p:sp>
        <p:nvSpPr>
          <p:cNvPr id="775" name="Google Shape;775;p100"/>
          <p:cNvSpPr txBox="1"/>
          <p:nvPr/>
        </p:nvSpPr>
        <p:spPr>
          <a:xfrm>
            <a:off x="4574285" y="4457776"/>
            <a:ext cx="2599200" cy="680700"/>
          </a:xfrm>
          <a:prstGeom prst="rect">
            <a:avLst/>
          </a:prstGeom>
          <a:noFill/>
          <a:ln>
            <a:noFill/>
          </a:ln>
        </p:spPr>
        <p:txBody>
          <a:bodyPr spcFirstLastPara="1" wrap="square" lIns="90325" tIns="45150" rIns="90325" bIns="45150" anchor="t" anchorCtr="0">
            <a:noAutofit/>
          </a:bodyPr>
          <a:lstStyle/>
          <a:p>
            <a:pPr marL="0" lvl="0" indent="0" algn="r" rtl="0">
              <a:spcBef>
                <a:spcPts val="0"/>
              </a:spcBef>
              <a:spcAft>
                <a:spcPts val="1600"/>
              </a:spcAft>
              <a:buNone/>
            </a:pPr>
            <a:r>
              <a:rPr lang="en" sz="1000" i="1">
                <a:solidFill>
                  <a:srgbClr val="222222"/>
                </a:solidFill>
              </a:rPr>
              <a:t>This project was made possible in part by </a:t>
            </a:r>
            <a:br>
              <a:rPr lang="en" sz="1000" i="1">
                <a:solidFill>
                  <a:srgbClr val="222222"/>
                </a:solidFill>
              </a:rPr>
            </a:br>
            <a:r>
              <a:rPr lang="en" sz="1000" i="1">
                <a:solidFill>
                  <a:srgbClr val="222222"/>
                </a:solidFill>
              </a:rPr>
              <a:t>the</a:t>
            </a:r>
            <a:r>
              <a:rPr lang="en" sz="1000" i="1">
                <a:solidFill>
                  <a:srgbClr val="595959"/>
                </a:solidFill>
              </a:rPr>
              <a:t> </a:t>
            </a:r>
            <a:r>
              <a:rPr lang="en" sz="1000" b="1" i="1" u="sng">
                <a:solidFill>
                  <a:srgbClr val="094FAA"/>
                </a:solidFill>
                <a:hlinkClick r:id="rId4">
                  <a:extLst>
                    <a:ext uri="{A12FA001-AC4F-418D-AE19-62706E023703}">
                      <ahyp:hlinkClr xmlns:ahyp="http://schemas.microsoft.com/office/drawing/2018/hyperlinkcolor" val="tx"/>
                    </a:ext>
                  </a:extLst>
                </a:hlinkClick>
              </a:rPr>
              <a:t>Institute of Museum and Library Services</a:t>
            </a:r>
            <a:r>
              <a:rPr lang="en" sz="1000" i="1">
                <a:solidFill>
                  <a:schemeClr val="dk1"/>
                </a:solidFill>
              </a:rPr>
              <a:t>, RE-73-18-0059-18.</a:t>
            </a:r>
            <a:endParaRPr sz="1000" i="1">
              <a:solidFill>
                <a:schemeClr val="dk1"/>
              </a:solidFill>
            </a:endParaRPr>
          </a:p>
        </p:txBody>
      </p:sp>
      <p:pic>
        <p:nvPicPr>
          <p:cNvPr id="776" name="Google Shape;776;p100" descr="Logo of the Institute of Museum and Library Services" title="IMLS Logo"/>
          <p:cNvPicPr preferRelativeResize="0"/>
          <p:nvPr/>
        </p:nvPicPr>
        <p:blipFill rotWithShape="1">
          <a:blip r:embed="rId5">
            <a:alphaModFix/>
          </a:blip>
          <a:srcRect t="149" b="139"/>
          <a:stretch/>
        </p:blipFill>
        <p:spPr>
          <a:xfrm>
            <a:off x="7248906" y="4353381"/>
            <a:ext cx="1755600" cy="788700"/>
          </a:xfrm>
          <a:prstGeom prst="rect">
            <a:avLst/>
          </a:prstGeom>
          <a:noFill/>
          <a:ln w="9525" cap="flat" cmpd="sng">
            <a:solidFill>
              <a:srgbClr val="EEEEEE"/>
            </a:solidFill>
            <a:prstDash val="solid"/>
            <a:round/>
            <a:headEnd type="none" w="sm" len="sm"/>
            <a:tailEnd type="none" w="sm" len="sm"/>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Cleaning and Preparing (Tabular) Data</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Tabular data</a:t>
            </a:r>
            <a:endParaRPr/>
          </a:p>
        </p:txBody>
      </p:sp>
      <p:sp>
        <p:nvSpPr>
          <p:cNvPr id="787" name="Google Shape;787;p102"/>
          <p:cNvSpPr txBox="1"/>
          <p:nvPr/>
        </p:nvSpPr>
        <p:spPr>
          <a:xfrm>
            <a:off x="470975" y="2634650"/>
            <a:ext cx="1536900" cy="804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Rows or </a:t>
            </a:r>
            <a:br>
              <a:rPr lang="en"/>
            </a:br>
            <a:r>
              <a:rPr lang="en"/>
              <a:t>records or observations</a:t>
            </a:r>
            <a:endParaRPr/>
          </a:p>
        </p:txBody>
      </p:sp>
      <p:cxnSp>
        <p:nvCxnSpPr>
          <p:cNvPr id="788" name="Google Shape;788;p102" descr="Line that connects with triangle to highlight rows of a table" title="Left bottom line"/>
          <p:cNvCxnSpPr>
            <a:stCxn id="787" idx="3"/>
          </p:cNvCxnSpPr>
          <p:nvPr/>
        </p:nvCxnSpPr>
        <p:spPr>
          <a:xfrm>
            <a:off x="2007875" y="3037100"/>
            <a:ext cx="508200" cy="174690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102" descr="Line that connects with triangle to highlight rows of a table" title="Left top line"/>
          <p:cNvCxnSpPr>
            <a:stCxn id="787" idx="3"/>
          </p:cNvCxnSpPr>
          <p:nvPr/>
        </p:nvCxnSpPr>
        <p:spPr>
          <a:xfrm rot="10800000" flipH="1">
            <a:off x="2007875" y="1685600"/>
            <a:ext cx="508200" cy="1351500"/>
          </a:xfrm>
          <a:prstGeom prst="straightConnector1">
            <a:avLst/>
          </a:prstGeom>
          <a:noFill/>
          <a:ln w="9525" cap="flat" cmpd="sng">
            <a:solidFill>
              <a:schemeClr val="dk2"/>
            </a:solidFill>
            <a:prstDash val="solid"/>
            <a:round/>
            <a:headEnd type="none" w="med" len="med"/>
            <a:tailEnd type="none" w="med" len="med"/>
          </a:ln>
        </p:spPr>
      </p:cxnSp>
      <p:sp>
        <p:nvSpPr>
          <p:cNvPr id="790" name="Google Shape;790;p102"/>
          <p:cNvSpPr txBox="1"/>
          <p:nvPr/>
        </p:nvSpPr>
        <p:spPr>
          <a:xfrm>
            <a:off x="3913750" y="539225"/>
            <a:ext cx="3441900" cy="38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Columns or fields or variables</a:t>
            </a:r>
            <a:endParaRPr/>
          </a:p>
        </p:txBody>
      </p:sp>
      <p:cxnSp>
        <p:nvCxnSpPr>
          <p:cNvPr id="791" name="Google Shape;791;p102" descr="Line that connects with triangle to highlight columns of a table" title="Columns left line"/>
          <p:cNvCxnSpPr>
            <a:stCxn id="790" idx="2"/>
          </p:cNvCxnSpPr>
          <p:nvPr/>
        </p:nvCxnSpPr>
        <p:spPr>
          <a:xfrm flipH="1">
            <a:off x="2565700" y="923525"/>
            <a:ext cx="3069000" cy="35310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102" descr="Line that connects with triangle to highlight columns of a table" title="Column right line"/>
          <p:cNvCxnSpPr>
            <a:stCxn id="790" idx="2"/>
          </p:cNvCxnSpPr>
          <p:nvPr/>
        </p:nvCxnSpPr>
        <p:spPr>
          <a:xfrm>
            <a:off x="5634700" y="923525"/>
            <a:ext cx="3090600" cy="353100"/>
          </a:xfrm>
          <a:prstGeom prst="straightConnector1">
            <a:avLst/>
          </a:prstGeom>
          <a:noFill/>
          <a:ln w="9525" cap="flat" cmpd="sng">
            <a:solidFill>
              <a:schemeClr val="dk2"/>
            </a:solidFill>
            <a:prstDash val="solid"/>
            <a:round/>
            <a:headEnd type="none" w="med" len="med"/>
            <a:tailEnd type="none" w="med" len="med"/>
          </a:ln>
        </p:spPr>
      </p:cxnSp>
      <p:graphicFrame>
        <p:nvGraphicFramePr>
          <p:cNvPr id="793" name="Google Shape;793;p102"/>
          <p:cNvGraphicFramePr/>
          <p:nvPr>
            <p:extLst>
              <p:ext uri="{D42A27DB-BD31-4B8C-83A1-F6EECF244321}">
                <p14:modId xmlns:p14="http://schemas.microsoft.com/office/powerpoint/2010/main" val="1961083214"/>
              </p:ext>
            </p:extLst>
          </p:nvPr>
        </p:nvGraphicFramePr>
        <p:xfrm>
          <a:off x="2536375" y="1305050"/>
          <a:ext cx="6196650" cy="3464100"/>
        </p:xfrm>
        <a:graphic>
          <a:graphicData uri="http://schemas.openxmlformats.org/drawingml/2006/table">
            <a:tbl>
              <a:tblPr firstRow="1">
                <a:noFill/>
                <a:tableStyleId>{57D7C405-A337-4D8E-80D4-47C82C8A099B}</a:tableStyleId>
              </a:tblPr>
              <a:tblGrid>
                <a:gridCol w="1236450">
                  <a:extLst>
                    <a:ext uri="{9D8B030D-6E8A-4147-A177-3AD203B41FA5}">
                      <a16:colId xmlns:a16="http://schemas.microsoft.com/office/drawing/2014/main" val="20000"/>
                    </a:ext>
                  </a:extLst>
                </a:gridCol>
                <a:gridCol w="1243650">
                  <a:extLst>
                    <a:ext uri="{9D8B030D-6E8A-4147-A177-3AD203B41FA5}">
                      <a16:colId xmlns:a16="http://schemas.microsoft.com/office/drawing/2014/main" val="20001"/>
                    </a:ext>
                  </a:extLst>
                </a:gridCol>
                <a:gridCol w="1236450">
                  <a:extLst>
                    <a:ext uri="{9D8B030D-6E8A-4147-A177-3AD203B41FA5}">
                      <a16:colId xmlns:a16="http://schemas.microsoft.com/office/drawing/2014/main" val="20002"/>
                    </a:ext>
                  </a:extLst>
                </a:gridCol>
                <a:gridCol w="1243650">
                  <a:extLst>
                    <a:ext uri="{9D8B030D-6E8A-4147-A177-3AD203B41FA5}">
                      <a16:colId xmlns:a16="http://schemas.microsoft.com/office/drawing/2014/main" val="20003"/>
                    </a:ext>
                  </a:extLst>
                </a:gridCol>
                <a:gridCol w="1236450">
                  <a:extLst>
                    <a:ext uri="{9D8B030D-6E8A-4147-A177-3AD203B41FA5}">
                      <a16:colId xmlns:a16="http://schemas.microsoft.com/office/drawing/2014/main" val="20004"/>
                    </a:ext>
                  </a:extLst>
                </a:gridCol>
              </a:tblGrid>
              <a:tr h="345525">
                <a:tc>
                  <a:txBody>
                    <a:bodyPr/>
                    <a:lstStyle/>
                    <a:p>
                      <a:pPr marL="0" lvl="0" indent="0" algn="l" rtl="0">
                        <a:lnSpc>
                          <a:spcPct val="115000"/>
                        </a:lnSpc>
                        <a:spcBef>
                          <a:spcPts val="0"/>
                        </a:spcBef>
                        <a:spcAft>
                          <a:spcPts val="0"/>
                        </a:spcAft>
                        <a:buNone/>
                      </a:pPr>
                      <a:r>
                        <a:rPr lang="en" sz="1600" b="1"/>
                        <a:t>Variable 1</a:t>
                      </a:r>
                      <a:endParaRPr sz="1600" b="1"/>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5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t>Variable 2</a:t>
                      </a:r>
                      <a:endParaRPr sz="1600" b="1"/>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5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t>Variable 3</a:t>
                      </a:r>
                      <a:endParaRPr sz="1600" b="1"/>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5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t>Variable 4</a:t>
                      </a:r>
                      <a:endParaRPr sz="1600" b="1"/>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53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a:t>Variable 5</a:t>
                      </a:r>
                      <a:endParaRPr sz="1600" b="1"/>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253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54375">
                <a:tc>
                  <a:txBody>
                    <a:bodyPr/>
                    <a:lstStyle/>
                    <a:p>
                      <a:pPr marL="0" lvl="0" indent="0" algn="l" rtl="0">
                        <a:lnSpc>
                          <a:spcPct val="115000"/>
                        </a:lnSpc>
                        <a:spcBef>
                          <a:spcPts val="0"/>
                        </a:spcBef>
                        <a:spcAft>
                          <a:spcPts val="0"/>
                        </a:spcAft>
                        <a:buNone/>
                      </a:pPr>
                      <a:r>
                        <a:rPr lang="en" sz="1600"/>
                        <a:t>A</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530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32</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530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0.8318</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530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North</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530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True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2530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1"/>
                  </a:ext>
                </a:extLst>
              </a:tr>
              <a:tr h="345525">
                <a:tc>
                  <a:txBody>
                    <a:bodyPr/>
                    <a:lstStyle/>
                    <a:p>
                      <a:pPr marL="0" lvl="0" indent="0" algn="l" rtl="0">
                        <a:lnSpc>
                          <a:spcPct val="115000"/>
                        </a:lnSpc>
                        <a:spcBef>
                          <a:spcPts val="0"/>
                        </a:spcBef>
                        <a:spcAft>
                          <a:spcPts val="0"/>
                        </a:spcAft>
                        <a:buNone/>
                      </a:pPr>
                      <a:r>
                        <a:rPr lang="en" sz="1600"/>
                        <a:t>B</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35</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0.6632</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East</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True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5525">
                <a:tc>
                  <a:txBody>
                    <a:bodyPr/>
                    <a:lstStyle/>
                    <a:p>
                      <a:pPr marL="0" lvl="0" indent="0" algn="l" rtl="0">
                        <a:lnSpc>
                          <a:spcPct val="115000"/>
                        </a:lnSpc>
                        <a:spcBef>
                          <a:spcPts val="0"/>
                        </a:spcBef>
                        <a:spcAft>
                          <a:spcPts val="0"/>
                        </a:spcAft>
                        <a:buNone/>
                      </a:pPr>
                      <a:r>
                        <a:rPr lang="en" sz="1600"/>
                        <a:t>A</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29</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0.0182</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East</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True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3"/>
                  </a:ext>
                </a:extLst>
              </a:tr>
              <a:tr h="345525">
                <a:tc>
                  <a:txBody>
                    <a:bodyPr/>
                    <a:lstStyle/>
                    <a:p>
                      <a:pPr marL="0" lvl="0" indent="0" algn="l" rtl="0">
                        <a:lnSpc>
                          <a:spcPct val="115000"/>
                        </a:lnSpc>
                        <a:spcBef>
                          <a:spcPts val="0"/>
                        </a:spcBef>
                        <a:spcAft>
                          <a:spcPts val="0"/>
                        </a:spcAft>
                        <a:buNone/>
                      </a:pPr>
                      <a:r>
                        <a:rPr lang="en" sz="1600"/>
                        <a:t>A</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48</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0.7465</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South</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False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5525">
                <a:tc>
                  <a:txBody>
                    <a:bodyPr/>
                    <a:lstStyle/>
                    <a:p>
                      <a:pPr marL="0" lvl="0" indent="0" algn="l" rtl="0">
                        <a:lnSpc>
                          <a:spcPct val="115000"/>
                        </a:lnSpc>
                        <a:spcBef>
                          <a:spcPts val="0"/>
                        </a:spcBef>
                        <a:spcAft>
                          <a:spcPts val="0"/>
                        </a:spcAft>
                        <a:buNone/>
                      </a:pPr>
                      <a:r>
                        <a:rPr lang="en" sz="1600"/>
                        <a:t>B</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33</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0.9624</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West</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True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5"/>
                  </a:ext>
                </a:extLst>
              </a:tr>
              <a:tr h="345525">
                <a:tc>
                  <a:txBody>
                    <a:bodyPr/>
                    <a:lstStyle/>
                    <a:p>
                      <a:pPr marL="0" lvl="0" indent="0" algn="l" rtl="0">
                        <a:lnSpc>
                          <a:spcPct val="115000"/>
                        </a:lnSpc>
                        <a:spcBef>
                          <a:spcPts val="0"/>
                        </a:spcBef>
                        <a:spcAft>
                          <a:spcPts val="0"/>
                        </a:spcAft>
                        <a:buNone/>
                      </a:pPr>
                      <a:r>
                        <a:rPr lang="en" sz="1600"/>
                        <a:t>B</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19</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0.9773</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South</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False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5525">
                <a:tc>
                  <a:txBody>
                    <a:bodyPr/>
                    <a:lstStyle/>
                    <a:p>
                      <a:pPr marL="0" lvl="0" indent="0" algn="l" rtl="0">
                        <a:lnSpc>
                          <a:spcPct val="115000"/>
                        </a:lnSpc>
                        <a:spcBef>
                          <a:spcPts val="0"/>
                        </a:spcBef>
                        <a:spcAft>
                          <a:spcPts val="0"/>
                        </a:spcAft>
                        <a:buNone/>
                      </a:pPr>
                      <a:r>
                        <a:rPr lang="en" sz="1600"/>
                        <a:t>A</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27</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0.6182</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East</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False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7"/>
                  </a:ext>
                </a:extLst>
              </a:tr>
              <a:tr h="345525">
                <a:tc>
                  <a:txBody>
                    <a:bodyPr/>
                    <a:lstStyle/>
                    <a:p>
                      <a:pPr marL="0" lvl="0" indent="0" algn="l" rtl="0">
                        <a:lnSpc>
                          <a:spcPct val="115000"/>
                        </a:lnSpc>
                        <a:spcBef>
                          <a:spcPts val="0"/>
                        </a:spcBef>
                        <a:spcAft>
                          <a:spcPts val="0"/>
                        </a:spcAft>
                        <a:buNone/>
                      </a:pPr>
                      <a:r>
                        <a:rPr lang="en" sz="1600"/>
                        <a:t>B</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36</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0.1638</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West</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t>False</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45525">
                <a:tc>
                  <a:txBody>
                    <a:bodyPr/>
                    <a:lstStyle/>
                    <a:p>
                      <a:pPr marL="0" lvl="0" indent="0" algn="l" rtl="0">
                        <a:lnSpc>
                          <a:spcPct val="115000"/>
                        </a:lnSpc>
                        <a:spcBef>
                          <a:spcPts val="0"/>
                        </a:spcBef>
                        <a:spcAft>
                          <a:spcPts val="0"/>
                        </a:spcAft>
                        <a:buNone/>
                      </a:pPr>
                      <a:r>
                        <a:rPr lang="en" sz="1600"/>
                        <a:t>A</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55</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0.3462</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a:t>North</a:t>
                      </a:r>
                      <a:endParaRPr sz="160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tc>
                  <a:txBody>
                    <a:bodyPr/>
                    <a:lstStyle/>
                    <a:p>
                      <a:pPr marL="0" lvl="0" indent="0" algn="l" rtl="0">
                        <a:lnSpc>
                          <a:spcPct val="115000"/>
                        </a:lnSpc>
                        <a:spcBef>
                          <a:spcPts val="0"/>
                        </a:spcBef>
                        <a:spcAft>
                          <a:spcPts val="0"/>
                        </a:spcAft>
                        <a:buNone/>
                      </a:pPr>
                      <a:r>
                        <a:rPr lang="en" sz="1600" dirty="0"/>
                        <a:t>False</a:t>
                      </a:r>
                      <a:endParaRPr sz="1600" dirty="0"/>
                    </a:p>
                  </a:txBody>
                  <a:tcPr marL="91450" marR="91450" marT="45725" marB="91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Optimal data format</a:t>
            </a:r>
            <a:endParaRPr/>
          </a:p>
        </p:txBody>
      </p:sp>
      <p:pic>
        <p:nvPicPr>
          <p:cNvPr id="799" name="Google Shape;799;p103" descr="Screenshot of a sample data set that demonstrates optimal data format" title="Example of optimal data format"/>
          <p:cNvPicPr preferRelativeResize="0"/>
          <p:nvPr/>
        </p:nvPicPr>
        <p:blipFill rotWithShape="1">
          <a:blip r:embed="rId3">
            <a:alphaModFix/>
          </a:blip>
          <a:srcRect r="32523" b="36880"/>
          <a:stretch/>
        </p:blipFill>
        <p:spPr>
          <a:xfrm>
            <a:off x="375850" y="1427700"/>
            <a:ext cx="5721975" cy="2419301"/>
          </a:xfrm>
          <a:prstGeom prst="rect">
            <a:avLst/>
          </a:prstGeom>
          <a:noFill/>
          <a:ln>
            <a:noFill/>
          </a:ln>
        </p:spPr>
      </p:pic>
      <p:sp>
        <p:nvSpPr>
          <p:cNvPr id="800" name="Google Shape;800;p103"/>
          <p:cNvSpPr txBox="1"/>
          <p:nvPr/>
        </p:nvSpPr>
        <p:spPr>
          <a:xfrm>
            <a:off x="6449925" y="314975"/>
            <a:ext cx="2230800" cy="83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Data are in a full table</a:t>
            </a:r>
            <a:br>
              <a:rPr lang="en">
                <a:solidFill>
                  <a:schemeClr val="dk2"/>
                </a:solidFill>
              </a:rPr>
            </a:br>
            <a:r>
              <a:rPr lang="en">
                <a:solidFill>
                  <a:schemeClr val="dk2"/>
                </a:solidFill>
              </a:rPr>
              <a:t>(no systematic gaps like missing rows or columns)</a:t>
            </a:r>
            <a:endParaRPr>
              <a:solidFill>
                <a:schemeClr val="dk2"/>
              </a:solidFill>
            </a:endParaRPr>
          </a:p>
          <a:p>
            <a:pPr marL="0" lvl="0" indent="0" algn="l" rtl="0">
              <a:lnSpc>
                <a:spcPct val="100000"/>
              </a:lnSpc>
              <a:spcBef>
                <a:spcPts val="1600"/>
              </a:spcBef>
              <a:spcAft>
                <a:spcPts val="0"/>
              </a:spcAft>
              <a:buNone/>
            </a:pPr>
            <a:endParaRPr/>
          </a:p>
        </p:txBody>
      </p:sp>
      <p:sp>
        <p:nvSpPr>
          <p:cNvPr id="801" name="Google Shape;801;p103"/>
          <p:cNvSpPr txBox="1"/>
          <p:nvPr/>
        </p:nvSpPr>
        <p:spPr>
          <a:xfrm>
            <a:off x="6449925" y="1240113"/>
            <a:ext cx="2389200" cy="83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Just data in table</a:t>
            </a:r>
            <a:br>
              <a:rPr lang="en">
                <a:solidFill>
                  <a:schemeClr val="dk2"/>
                </a:solidFill>
              </a:rPr>
            </a:br>
            <a:r>
              <a:rPr lang="en">
                <a:solidFill>
                  <a:schemeClr val="dk2"/>
                </a:solidFill>
              </a:rPr>
              <a:t>(no subtotals in the middle or stats at bottom)</a:t>
            </a:r>
            <a:endParaRPr>
              <a:solidFill>
                <a:schemeClr val="dk2"/>
              </a:solidFill>
            </a:endParaRPr>
          </a:p>
          <a:p>
            <a:pPr marL="0" lvl="0" indent="0" algn="l" rtl="0">
              <a:lnSpc>
                <a:spcPct val="100000"/>
              </a:lnSpc>
              <a:spcBef>
                <a:spcPts val="1600"/>
              </a:spcBef>
              <a:spcAft>
                <a:spcPts val="0"/>
              </a:spcAft>
              <a:buNone/>
            </a:pPr>
            <a:endParaRPr/>
          </a:p>
        </p:txBody>
      </p:sp>
      <p:sp>
        <p:nvSpPr>
          <p:cNvPr id="802" name="Google Shape;802;p103"/>
          <p:cNvSpPr txBox="1"/>
          <p:nvPr/>
        </p:nvSpPr>
        <p:spPr>
          <a:xfrm>
            <a:off x="6449925" y="2165250"/>
            <a:ext cx="2230800" cy="83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Headers in first row</a:t>
            </a:r>
            <a:br>
              <a:rPr lang="en">
                <a:solidFill>
                  <a:schemeClr val="dk2"/>
                </a:solidFill>
              </a:rPr>
            </a:br>
            <a:r>
              <a:rPr lang="en">
                <a:solidFill>
                  <a:schemeClr val="dk2"/>
                </a:solidFill>
              </a:rPr>
              <a:t>(one header per column, no merged fields)</a:t>
            </a:r>
            <a:endParaRPr>
              <a:solidFill>
                <a:schemeClr val="dk2"/>
              </a:solidFill>
            </a:endParaRPr>
          </a:p>
          <a:p>
            <a:pPr marL="0" lvl="0" indent="0" algn="l" rtl="0">
              <a:lnSpc>
                <a:spcPct val="100000"/>
              </a:lnSpc>
              <a:spcBef>
                <a:spcPts val="1600"/>
              </a:spcBef>
              <a:spcAft>
                <a:spcPts val="0"/>
              </a:spcAft>
              <a:buNone/>
            </a:pPr>
            <a:endParaRPr/>
          </a:p>
        </p:txBody>
      </p:sp>
      <p:sp>
        <p:nvSpPr>
          <p:cNvPr id="803" name="Google Shape;803;p103"/>
          <p:cNvSpPr txBox="1"/>
          <p:nvPr/>
        </p:nvSpPr>
        <p:spPr>
          <a:xfrm>
            <a:off x="6449925" y="3090388"/>
            <a:ext cx="2230800" cy="83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Columns are specific</a:t>
            </a:r>
            <a:br>
              <a:rPr lang="en">
                <a:solidFill>
                  <a:schemeClr val="dk2"/>
                </a:solidFill>
              </a:rPr>
            </a:br>
            <a:r>
              <a:rPr lang="en">
                <a:solidFill>
                  <a:schemeClr val="dk2"/>
                </a:solidFill>
              </a:rPr>
              <a:t>(no complex values within a single column)</a:t>
            </a:r>
            <a:endParaRPr>
              <a:solidFill>
                <a:schemeClr val="dk2"/>
              </a:solidFill>
            </a:endParaRPr>
          </a:p>
          <a:p>
            <a:pPr marL="0" lvl="0" indent="0" algn="l" rtl="0">
              <a:lnSpc>
                <a:spcPct val="100000"/>
              </a:lnSpc>
              <a:spcBef>
                <a:spcPts val="1600"/>
              </a:spcBef>
              <a:spcAft>
                <a:spcPts val="0"/>
              </a:spcAft>
              <a:buNone/>
            </a:pPr>
            <a:endParaRPr/>
          </a:p>
        </p:txBody>
      </p:sp>
      <p:sp>
        <p:nvSpPr>
          <p:cNvPr id="804" name="Google Shape;804;p103"/>
          <p:cNvSpPr txBox="1"/>
          <p:nvPr/>
        </p:nvSpPr>
        <p:spPr>
          <a:xfrm>
            <a:off x="6449925" y="4015525"/>
            <a:ext cx="2389200" cy="83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Values are consistent</a:t>
            </a:r>
            <a:br>
              <a:rPr lang="en">
                <a:solidFill>
                  <a:schemeClr val="dk2"/>
                </a:solidFill>
              </a:rPr>
            </a:br>
            <a:r>
              <a:rPr lang="en">
                <a:solidFill>
                  <a:schemeClr val="dk2"/>
                </a:solidFill>
              </a:rPr>
              <a:t>(all values in column have common data type, format)</a:t>
            </a:r>
            <a:endParaRPr>
              <a:solidFill>
                <a:schemeClr val="dk2"/>
              </a:solidFill>
            </a:endParaRPr>
          </a:p>
          <a:p>
            <a:pPr marL="0" lvl="0" indent="0" algn="l" rtl="0">
              <a:lnSpc>
                <a:spcPct val="100000"/>
              </a:lnSpc>
              <a:spcBef>
                <a:spcPts val="16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animEffect transition="in" filter="fade">
                                      <p:cBhvr>
                                        <p:cTn id="7" dur="1"/>
                                        <p:tgtEl>
                                          <p:spTgt spid="80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0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empty and non-data rows</a:t>
            </a:r>
            <a:endParaRPr/>
          </a:p>
        </p:txBody>
      </p:sp>
      <p:pic>
        <p:nvPicPr>
          <p:cNvPr id="810" name="Google Shape;810;p104" descr="Screenshot of an example data set showing the need to remove empty and non-data rows" title="Remove empty rows"/>
          <p:cNvPicPr preferRelativeResize="0"/>
          <p:nvPr/>
        </p:nvPicPr>
        <p:blipFill>
          <a:blip r:embed="rId3">
            <a:alphaModFix/>
          </a:blip>
          <a:stretch>
            <a:fillRect/>
          </a:stretch>
        </p:blipFill>
        <p:spPr>
          <a:xfrm>
            <a:off x="471000" y="1257724"/>
            <a:ext cx="8018874" cy="22045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Fill incomplete data values</a:t>
            </a:r>
            <a:endParaRPr/>
          </a:p>
        </p:txBody>
      </p:sp>
      <p:sp>
        <p:nvSpPr>
          <p:cNvPr id="816" name="Google Shape;816;p105"/>
          <p:cNvSpPr txBox="1"/>
          <p:nvPr/>
        </p:nvSpPr>
        <p:spPr>
          <a:xfrm>
            <a:off x="433800" y="1524450"/>
            <a:ext cx="1239300" cy="446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Original data</a:t>
            </a:r>
            <a:endParaRPr/>
          </a:p>
        </p:txBody>
      </p:sp>
      <p:cxnSp>
        <p:nvCxnSpPr>
          <p:cNvPr id="817" name="Google Shape;817;p105" descr="Arrow pointing to original data in a sample data set" title="Top Original Data Arrow"/>
          <p:cNvCxnSpPr>
            <a:stCxn id="816" idx="3"/>
          </p:cNvCxnSpPr>
          <p:nvPr/>
        </p:nvCxnSpPr>
        <p:spPr>
          <a:xfrm rot="10800000" flipH="1">
            <a:off x="1673100" y="1536900"/>
            <a:ext cx="594900" cy="210600"/>
          </a:xfrm>
          <a:prstGeom prst="straightConnector1">
            <a:avLst/>
          </a:prstGeom>
          <a:noFill/>
          <a:ln w="9525" cap="flat" cmpd="sng">
            <a:solidFill>
              <a:schemeClr val="dk2"/>
            </a:solidFill>
            <a:prstDash val="solid"/>
            <a:round/>
            <a:headEnd type="none" w="med" len="med"/>
            <a:tailEnd type="triangle" w="med" len="med"/>
          </a:ln>
        </p:spPr>
      </p:cxnSp>
      <p:cxnSp>
        <p:nvCxnSpPr>
          <p:cNvPr id="818" name="Google Shape;818;p105" descr="Arrow pointing to original data in a sample data set" title="Bottom Original Data Arrow"/>
          <p:cNvCxnSpPr>
            <a:stCxn id="816" idx="3"/>
          </p:cNvCxnSpPr>
          <p:nvPr/>
        </p:nvCxnSpPr>
        <p:spPr>
          <a:xfrm>
            <a:off x="1673100" y="1747500"/>
            <a:ext cx="594900" cy="520500"/>
          </a:xfrm>
          <a:prstGeom prst="straightConnector1">
            <a:avLst/>
          </a:prstGeom>
          <a:noFill/>
          <a:ln w="9525" cap="flat" cmpd="sng">
            <a:solidFill>
              <a:schemeClr val="dk2"/>
            </a:solidFill>
            <a:prstDash val="solid"/>
            <a:round/>
            <a:headEnd type="none" w="med" len="med"/>
            <a:tailEnd type="triangle" w="med" len="med"/>
          </a:ln>
        </p:spPr>
      </p:cxnSp>
      <p:sp>
        <p:nvSpPr>
          <p:cNvPr id="819" name="Google Shape;819;p105"/>
          <p:cNvSpPr txBox="1"/>
          <p:nvPr/>
        </p:nvSpPr>
        <p:spPr>
          <a:xfrm>
            <a:off x="619500" y="2571750"/>
            <a:ext cx="1053600" cy="73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t>Blanks to be filled</a:t>
            </a:r>
            <a:endParaRPr/>
          </a:p>
        </p:txBody>
      </p:sp>
      <p:cxnSp>
        <p:nvCxnSpPr>
          <p:cNvPr id="820" name="Google Shape;820;p105" descr="Arrow pointing to blank values in a sample data set" title="Top Blanks to Be Filled Arrow"/>
          <p:cNvCxnSpPr>
            <a:stCxn id="819" idx="3"/>
          </p:cNvCxnSpPr>
          <p:nvPr/>
        </p:nvCxnSpPr>
        <p:spPr>
          <a:xfrm rot="10800000" flipH="1">
            <a:off x="1673100" y="1896150"/>
            <a:ext cx="607500" cy="1041300"/>
          </a:xfrm>
          <a:prstGeom prst="straightConnector1">
            <a:avLst/>
          </a:prstGeom>
          <a:noFill/>
          <a:ln w="9525" cap="flat" cmpd="sng">
            <a:solidFill>
              <a:schemeClr val="dk2"/>
            </a:solidFill>
            <a:prstDash val="solid"/>
            <a:round/>
            <a:headEnd type="none" w="med" len="med"/>
            <a:tailEnd type="triangle" w="med" len="med"/>
          </a:ln>
        </p:spPr>
      </p:cxnSp>
      <p:cxnSp>
        <p:nvCxnSpPr>
          <p:cNvPr id="821" name="Google Shape;821;p105" descr="Arrow pointing to blank values in a sample data set" title="Bottom Blanks to Be Filled arrow"/>
          <p:cNvCxnSpPr>
            <a:stCxn id="819" idx="3"/>
            <a:endCxn id="822" idx="1"/>
          </p:cNvCxnSpPr>
          <p:nvPr/>
        </p:nvCxnSpPr>
        <p:spPr>
          <a:xfrm rot="10800000" flipH="1">
            <a:off x="1673100" y="2764650"/>
            <a:ext cx="595500" cy="172800"/>
          </a:xfrm>
          <a:prstGeom prst="straightConnector1">
            <a:avLst/>
          </a:prstGeom>
          <a:noFill/>
          <a:ln w="9525" cap="flat" cmpd="sng">
            <a:solidFill>
              <a:schemeClr val="dk2"/>
            </a:solidFill>
            <a:prstDash val="solid"/>
            <a:round/>
            <a:headEnd type="none" w="med" len="med"/>
            <a:tailEnd type="triangle" w="med" len="med"/>
          </a:ln>
        </p:spPr>
      </p:cxnSp>
      <p:pic>
        <p:nvPicPr>
          <p:cNvPr id="822" name="Google Shape;822;p105" descr="Screenshot of a sample data set in Excel to help demonstrate incomplete data values" title="Sample Data Set"/>
          <p:cNvPicPr preferRelativeResize="0"/>
          <p:nvPr/>
        </p:nvPicPr>
        <p:blipFill rotWithShape="1">
          <a:blip r:embed="rId3">
            <a:alphaModFix/>
          </a:blip>
          <a:srcRect r="47179"/>
          <a:stretch/>
        </p:blipFill>
        <p:spPr>
          <a:xfrm>
            <a:off x="2268575" y="1162075"/>
            <a:ext cx="6267599" cy="3204950"/>
          </a:xfrm>
          <a:prstGeom prst="rect">
            <a:avLst/>
          </a:prstGeom>
          <a:noFill/>
          <a:ln>
            <a:noFill/>
          </a:ln>
        </p:spPr>
      </p:pic>
      <p:sp>
        <p:nvSpPr>
          <p:cNvPr id="823" name="Google Shape;823;p105"/>
          <p:cNvSpPr txBox="1"/>
          <p:nvPr/>
        </p:nvSpPr>
        <p:spPr>
          <a:xfrm>
            <a:off x="2268600" y="4511400"/>
            <a:ext cx="57471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u="sng">
                <a:solidFill>
                  <a:srgbClr val="094FAA"/>
                </a:solidFill>
                <a:hlinkClick r:id="rId4">
                  <a:extLst>
                    <a:ext uri="{A12FA001-AC4F-418D-AE19-62706E023703}">
                      <ahyp:hlinkClr xmlns:ahyp="http://schemas.microsoft.com/office/drawing/2018/hyperlinkcolor" val="tx"/>
                    </a:ext>
                  </a:extLst>
                </a:hlinkClick>
              </a:rPr>
              <a:t>Extend Office, “How to fill blank cells with value above / below / left / right in Excel?”</a:t>
            </a:r>
            <a:endParaRPr sz="1350" u="sng">
              <a:solidFill>
                <a:srgbClr val="094FAA"/>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subtotal rows</a:t>
            </a:r>
            <a:endParaRPr/>
          </a:p>
        </p:txBody>
      </p:sp>
      <p:pic>
        <p:nvPicPr>
          <p:cNvPr id="829" name="Google Shape;829;p106" descr="Screenshot of a sample data set to demonstrate removing subtotals from the data" title="Example Data Set: Subtotals"/>
          <p:cNvPicPr preferRelativeResize="0"/>
          <p:nvPr/>
        </p:nvPicPr>
        <p:blipFill rotWithShape="1">
          <a:blip r:embed="rId3">
            <a:alphaModFix/>
          </a:blip>
          <a:srcRect r="27267"/>
          <a:stretch/>
        </p:blipFill>
        <p:spPr>
          <a:xfrm>
            <a:off x="505075" y="1334925"/>
            <a:ext cx="8133851" cy="32421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cleaning</a:t>
            </a:r>
            <a:endParaRPr/>
          </a:p>
        </p:txBody>
      </p:sp>
      <p:sp>
        <p:nvSpPr>
          <p:cNvPr id="835" name="Google Shape;835;p1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Also called data wrangling, tidying, normalizing, etc. </a:t>
            </a:r>
            <a:endParaRPr/>
          </a:p>
          <a:p>
            <a:pPr marL="457200" lvl="0" indent="-342900" algn="l" rtl="0">
              <a:spcBef>
                <a:spcPts val="1600"/>
              </a:spcBef>
              <a:spcAft>
                <a:spcPts val="0"/>
              </a:spcAft>
              <a:buSzPts val="1800"/>
              <a:buChar char="●"/>
            </a:pPr>
            <a:r>
              <a:rPr lang="en"/>
              <a:t>Process of finding and correcting inaccurate or unstandardized data points</a:t>
            </a:r>
            <a:endParaRPr/>
          </a:p>
          <a:p>
            <a:pPr marL="457200" lvl="0" indent="-342900" algn="l" rtl="0">
              <a:spcBef>
                <a:spcPts val="1600"/>
              </a:spcBef>
              <a:spcAft>
                <a:spcPts val="1600"/>
              </a:spcAft>
              <a:buSzPts val="1800"/>
              <a:buChar char="●"/>
            </a:pPr>
            <a:r>
              <a:rPr lang="en"/>
              <a:t>Goal is to make data “machine readable” - ready for a computer to analyze or visualize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Cleaning</a:t>
            </a:r>
            <a:endParaRPr/>
          </a:p>
        </p:txBody>
      </p:sp>
      <p:sp>
        <p:nvSpPr>
          <p:cNvPr id="841" name="Google Shape;841;p1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Remove stray punctuation, spaces, test records, spelling errors, other issues that impact the data</a:t>
            </a:r>
            <a:endParaRPr/>
          </a:p>
          <a:p>
            <a:pPr marL="457200" lvl="0" indent="-342900" algn="l" rtl="0">
              <a:lnSpc>
                <a:spcPct val="100000"/>
              </a:lnSpc>
              <a:spcBef>
                <a:spcPts val="1600"/>
              </a:spcBef>
              <a:spcAft>
                <a:spcPts val="0"/>
              </a:spcAft>
              <a:buSzPts val="1800"/>
              <a:buChar char="●"/>
            </a:pPr>
            <a:r>
              <a:rPr lang="en"/>
              <a:t>Examples: </a:t>
            </a:r>
            <a:endParaRPr/>
          </a:p>
          <a:p>
            <a:pPr marL="914400" lvl="1" indent="-317500" algn="l" rtl="0">
              <a:lnSpc>
                <a:spcPct val="100000"/>
              </a:lnSpc>
              <a:spcBef>
                <a:spcPts val="1600"/>
              </a:spcBef>
              <a:spcAft>
                <a:spcPts val="0"/>
              </a:spcAft>
              <a:buSzPts val="1400"/>
              <a:buChar char="○"/>
            </a:pPr>
            <a:r>
              <a:rPr lang="en"/>
              <a:t>Zygon. → change to Zygon</a:t>
            </a:r>
            <a:endParaRPr/>
          </a:p>
          <a:p>
            <a:pPr marL="914400" lvl="1" indent="-317500" algn="l" rtl="0">
              <a:lnSpc>
                <a:spcPct val="100000"/>
              </a:lnSpc>
              <a:spcBef>
                <a:spcPts val="1600"/>
              </a:spcBef>
              <a:spcAft>
                <a:spcPts val="0"/>
              </a:spcAft>
              <a:buSzPts val="1400"/>
              <a:buChar char="○"/>
            </a:pPr>
            <a:r>
              <a:rPr lang="en"/>
              <a:t>(if using title case) Zoological journal of the Linnean Society → change to Zoological Journal of the Linnean Society</a:t>
            </a:r>
            <a:endParaRPr/>
          </a:p>
          <a:p>
            <a:pPr marL="914400" lvl="1" indent="-317500" algn="l" rtl="0">
              <a:lnSpc>
                <a:spcPct val="100000"/>
              </a:lnSpc>
              <a:spcBef>
                <a:spcPts val="1600"/>
              </a:spcBef>
              <a:spcAft>
                <a:spcPts val="1600"/>
              </a:spcAft>
              <a:buSzPts val="1400"/>
              <a:buChar char="○"/>
            </a:pPr>
            <a:r>
              <a:rPr lang="en"/>
              <a:t>(for some programs) 25% → change to .25</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Standardizing</a:t>
            </a:r>
            <a:endParaRPr/>
          </a:p>
        </p:txBody>
      </p:sp>
      <p:sp>
        <p:nvSpPr>
          <p:cNvPr id="847" name="Google Shape;847;p1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Setting standards for how data appears</a:t>
            </a:r>
            <a:endParaRPr/>
          </a:p>
          <a:p>
            <a:pPr marL="457200" lvl="0" indent="-342900" algn="l" rtl="0">
              <a:spcBef>
                <a:spcPts val="1600"/>
              </a:spcBef>
              <a:spcAft>
                <a:spcPts val="0"/>
              </a:spcAft>
              <a:buSzPts val="1800"/>
              <a:buChar char="●"/>
            </a:pPr>
            <a:r>
              <a:rPr lang="en"/>
              <a:t>Examples:</a:t>
            </a:r>
            <a:endParaRPr/>
          </a:p>
          <a:p>
            <a:pPr marL="914400" lvl="1" indent="-317500" algn="l" rtl="0">
              <a:spcBef>
                <a:spcPts val="1600"/>
              </a:spcBef>
              <a:spcAft>
                <a:spcPts val="0"/>
              </a:spcAft>
              <a:buSzPts val="1400"/>
              <a:buChar char="○"/>
            </a:pPr>
            <a:r>
              <a:rPr lang="en"/>
              <a:t>Names: “Firstname Lastname” vs “Lastname, Firstname” vs separate columns</a:t>
            </a:r>
            <a:endParaRPr/>
          </a:p>
          <a:p>
            <a:pPr marL="914400" lvl="1" indent="-317500" algn="l" rtl="0">
              <a:spcBef>
                <a:spcPts val="1600"/>
              </a:spcBef>
              <a:spcAft>
                <a:spcPts val="0"/>
              </a:spcAft>
              <a:buSzPts val="1400"/>
              <a:buChar char="○"/>
            </a:pPr>
            <a:r>
              <a:rPr lang="en"/>
              <a:t>Dates: “May 1, 2020” vs “1 May 2020” vs “2020-05-01”</a:t>
            </a:r>
            <a:endParaRPr/>
          </a:p>
          <a:p>
            <a:pPr marL="914400" lvl="1" indent="-317500" algn="l" rtl="0">
              <a:spcBef>
                <a:spcPts val="1600"/>
              </a:spcBef>
              <a:spcAft>
                <a:spcPts val="1600"/>
              </a:spcAft>
              <a:buSzPts val="1400"/>
              <a:buChar char="○"/>
            </a:pPr>
            <a:r>
              <a:rPr lang="en"/>
              <a:t>Missing values: blanks vs “N/A” vs -99</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Power to Inform...</a:t>
            </a:r>
            <a:endParaRPr/>
          </a:p>
        </p:txBody>
      </p:sp>
      <p:pic>
        <p:nvPicPr>
          <p:cNvPr id="173" name="Google Shape;173;p29" descr="Capture of YouTube video where Katie Porter explains spending using a bubble chart"/>
          <p:cNvPicPr preferRelativeResize="0"/>
          <p:nvPr/>
        </p:nvPicPr>
        <p:blipFill>
          <a:blip r:embed="rId3">
            <a:alphaModFix/>
          </a:blip>
          <a:stretch>
            <a:fillRect/>
          </a:stretch>
        </p:blipFill>
        <p:spPr>
          <a:xfrm>
            <a:off x="1608000" y="1207124"/>
            <a:ext cx="5927999" cy="3326701"/>
          </a:xfrm>
          <a:prstGeom prst="rect">
            <a:avLst/>
          </a:prstGeom>
          <a:noFill/>
          <a:ln>
            <a:noFill/>
          </a:ln>
        </p:spPr>
      </p:pic>
      <p:sp>
        <p:nvSpPr>
          <p:cNvPr id="174" name="Google Shape;174;p29"/>
          <p:cNvSpPr txBox="1"/>
          <p:nvPr/>
        </p:nvSpPr>
        <p:spPr>
          <a:xfrm>
            <a:off x="1754400" y="4631150"/>
            <a:ext cx="5635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solidFill>
                  <a:schemeClr val="hlink"/>
                </a:solidFill>
                <a:hlinkClick r:id="rId4"/>
              </a:rPr>
              <a:t>“Rep. Katie Porter Grills Big Pharma CEO About Industry's Lies” </a:t>
            </a:r>
            <a:endParaRPr sz="12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0"/>
          <p:cNvSpPr txBox="1">
            <a:spLocks noGrp="1"/>
          </p:cNvSpPr>
          <p:nvPr>
            <p:ph type="title"/>
          </p:nvPr>
        </p:nvSpPr>
        <p:spPr>
          <a:xfrm>
            <a:off x="547175" y="445025"/>
            <a:ext cx="3604800" cy="163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sure data types are consistent</a:t>
            </a:r>
            <a:endParaRPr/>
          </a:p>
        </p:txBody>
      </p:sp>
      <p:pic>
        <p:nvPicPr>
          <p:cNvPr id="853" name="Google Shape;853;p110" descr="Screenshot of a sample data set demonstrating inconsistent data types (numerical versus string)" title="Consistent Data Types Example"/>
          <p:cNvPicPr preferRelativeResize="0"/>
          <p:nvPr/>
        </p:nvPicPr>
        <p:blipFill>
          <a:blip r:embed="rId3">
            <a:alphaModFix/>
          </a:blip>
          <a:stretch>
            <a:fillRect/>
          </a:stretch>
        </p:blipFill>
        <p:spPr>
          <a:xfrm>
            <a:off x="5949100" y="509575"/>
            <a:ext cx="910300" cy="39964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this data clean enough?</a:t>
            </a:r>
            <a:endParaRPr/>
          </a:p>
        </p:txBody>
      </p:sp>
      <p:graphicFrame>
        <p:nvGraphicFramePr>
          <p:cNvPr id="859" name="Google Shape;859;p111"/>
          <p:cNvGraphicFramePr/>
          <p:nvPr>
            <p:extLst>
              <p:ext uri="{D42A27DB-BD31-4B8C-83A1-F6EECF244321}">
                <p14:modId xmlns:p14="http://schemas.microsoft.com/office/powerpoint/2010/main" val="125490389"/>
              </p:ext>
            </p:extLst>
          </p:nvPr>
        </p:nvGraphicFramePr>
        <p:xfrm>
          <a:off x="5692500" y="299300"/>
          <a:ext cx="2457450" cy="4514850"/>
        </p:xfrm>
        <a:graphic>
          <a:graphicData uri="http://schemas.openxmlformats.org/drawingml/2006/table">
            <a:tbl>
              <a:tblPr firstRow="1">
                <a:noFill/>
                <a:tableStyleId>{57D7C405-A337-4D8E-80D4-47C82C8A099B}</a:tableStyleId>
              </a:tblPr>
              <a:tblGrid>
                <a:gridCol w="828675">
                  <a:extLst>
                    <a:ext uri="{9D8B030D-6E8A-4147-A177-3AD203B41FA5}">
                      <a16:colId xmlns:a16="http://schemas.microsoft.com/office/drawing/2014/main" val="20000"/>
                    </a:ext>
                  </a:extLst>
                </a:gridCol>
                <a:gridCol w="885825">
                  <a:extLst>
                    <a:ext uri="{9D8B030D-6E8A-4147-A177-3AD203B41FA5}">
                      <a16:colId xmlns:a16="http://schemas.microsoft.com/office/drawing/2014/main" val="20001"/>
                    </a:ext>
                  </a:extLst>
                </a:gridCol>
                <a:gridCol w="742950">
                  <a:extLst>
                    <a:ext uri="{9D8B030D-6E8A-4147-A177-3AD203B41FA5}">
                      <a16:colId xmlns:a16="http://schemas.microsoft.com/office/drawing/2014/main" val="20002"/>
                    </a:ext>
                  </a:extLst>
                </a:gridCol>
              </a:tblGrid>
              <a:tr h="228600">
                <a:tc>
                  <a:txBody>
                    <a:bodyPr/>
                    <a:lstStyle/>
                    <a:p>
                      <a:pPr marL="0" lvl="0" indent="0" algn="l" rtl="0">
                        <a:spcBef>
                          <a:spcPts val="0"/>
                        </a:spcBef>
                        <a:spcAft>
                          <a:spcPts val="0"/>
                        </a:spcAft>
                        <a:buNone/>
                      </a:pPr>
                      <a:r>
                        <a:rPr lang="en" sz="1100" b="1"/>
                        <a:t>Latitude</a:t>
                      </a:r>
                      <a:endParaRPr sz="1100" b="1"/>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t>Longitude</a:t>
                      </a:r>
                      <a:endParaRPr sz="1100" b="1"/>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t>Wind</a:t>
                      </a:r>
                      <a:endParaRPr sz="1100" b="1"/>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8125">
                <a:tc>
                  <a:txBody>
                    <a:bodyPr/>
                    <a:lstStyle/>
                    <a:p>
                      <a:pPr marL="0" lvl="0" indent="0" algn="l" rtl="0">
                        <a:spcBef>
                          <a:spcPts val="0"/>
                        </a:spcBef>
                        <a:spcAft>
                          <a:spcPts val="0"/>
                        </a:spcAft>
                        <a:buNone/>
                      </a:pPr>
                      <a:r>
                        <a:rPr lang="en" sz="1100"/>
                        <a:t>28°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-94.8°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80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38125">
                <a:tc>
                  <a:txBody>
                    <a:bodyPr/>
                    <a:lstStyle/>
                    <a:p>
                      <a:pPr marL="0" lvl="0" indent="0" algn="l" rtl="0">
                        <a:spcBef>
                          <a:spcPts val="0"/>
                        </a:spcBef>
                        <a:spcAft>
                          <a:spcPts val="0"/>
                        </a:spcAft>
                        <a:buNone/>
                      </a:pPr>
                      <a:r>
                        <a:rPr lang="en" sz="1100"/>
                        <a:t>28°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-95.4°</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80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38125">
                <a:tc>
                  <a:txBody>
                    <a:bodyPr/>
                    <a:lstStyle/>
                    <a:p>
                      <a:pPr marL="0" lvl="0" indent="0" algn="l" rtl="0">
                        <a:spcBef>
                          <a:spcPts val="0"/>
                        </a:spcBef>
                        <a:spcAft>
                          <a:spcPts val="0"/>
                        </a:spcAft>
                        <a:buNone/>
                      </a:pPr>
                      <a:r>
                        <a:rPr lang="en" sz="1100"/>
                        <a:t>28°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-96°</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80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38125">
                <a:tc>
                  <a:txBody>
                    <a:bodyPr/>
                    <a:lstStyle/>
                    <a:p>
                      <a:pPr marL="0" lvl="0" indent="0" algn="l" rtl="0">
                        <a:spcBef>
                          <a:spcPts val="0"/>
                        </a:spcBef>
                        <a:spcAft>
                          <a:spcPts val="0"/>
                        </a:spcAft>
                        <a:buNone/>
                      </a:pPr>
                      <a:r>
                        <a:rPr lang="en" sz="1100"/>
                        <a:t>28.1°</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-96.5°</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80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8125">
                <a:tc>
                  <a:txBody>
                    <a:bodyPr/>
                    <a:lstStyle/>
                    <a:p>
                      <a:pPr marL="0" lvl="0" indent="0" algn="l" rtl="0">
                        <a:spcBef>
                          <a:spcPts val="0"/>
                        </a:spcBef>
                        <a:spcAft>
                          <a:spcPts val="0"/>
                        </a:spcAft>
                        <a:buNone/>
                      </a:pPr>
                      <a:r>
                        <a:rPr lang="en" sz="1100"/>
                        <a:t>28.2°</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-96.8°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80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38125">
                <a:tc>
                  <a:txBody>
                    <a:bodyPr/>
                    <a:lstStyle/>
                    <a:p>
                      <a:pPr marL="0" lvl="0" indent="0" algn="l" rtl="0">
                        <a:spcBef>
                          <a:spcPts val="0"/>
                        </a:spcBef>
                        <a:spcAft>
                          <a:spcPts val="0"/>
                        </a:spcAft>
                        <a:buNone/>
                      </a:pPr>
                      <a:r>
                        <a:rPr lang="en" sz="1100"/>
                        <a:t>28.2°</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-97°</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70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8125">
                <a:tc>
                  <a:txBody>
                    <a:bodyPr/>
                    <a:lstStyle/>
                    <a:p>
                      <a:pPr marL="0" lvl="0" indent="0" algn="l" rtl="0">
                        <a:spcBef>
                          <a:spcPts val="0"/>
                        </a:spcBef>
                        <a:spcAft>
                          <a:spcPts val="0"/>
                        </a:spcAft>
                        <a:buNone/>
                      </a:pPr>
                      <a:r>
                        <a:rPr lang="en" sz="1100"/>
                        <a:t>28.3°</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-97.6°</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60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8125">
                <a:tc>
                  <a:txBody>
                    <a:bodyPr/>
                    <a:lstStyle/>
                    <a:p>
                      <a:pPr marL="0" lvl="0" indent="0" algn="l" rtl="0">
                        <a:spcBef>
                          <a:spcPts val="0"/>
                        </a:spcBef>
                        <a:spcAft>
                          <a:spcPts val="0"/>
                        </a:spcAft>
                        <a:buNone/>
                      </a:pPr>
                      <a:r>
                        <a:rPr lang="en" sz="1100"/>
                        <a:t>28.4°</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-98.3°</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60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38125">
                <a:tc>
                  <a:txBody>
                    <a:bodyPr/>
                    <a:lstStyle/>
                    <a:p>
                      <a:pPr marL="0" lvl="0" indent="0" algn="l" rtl="0">
                        <a:spcBef>
                          <a:spcPts val="0"/>
                        </a:spcBef>
                        <a:spcAft>
                          <a:spcPts val="0"/>
                        </a:spcAft>
                        <a:buNone/>
                      </a:pPr>
                      <a:r>
                        <a:rPr lang="en" sz="1100"/>
                        <a:t>28.6°</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-98.9°</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50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38125">
                <a:tc>
                  <a:txBody>
                    <a:bodyPr/>
                    <a:lstStyle/>
                    <a:p>
                      <a:pPr marL="0" lvl="0" indent="0" algn="l" rtl="0">
                        <a:spcBef>
                          <a:spcPts val="0"/>
                        </a:spcBef>
                        <a:spcAft>
                          <a:spcPts val="0"/>
                        </a:spcAft>
                        <a:buNone/>
                      </a:pPr>
                      <a:r>
                        <a:rPr lang="en" sz="1100"/>
                        <a:t>29°</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-99.4°</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50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38125">
                <a:tc>
                  <a:txBody>
                    <a:bodyPr/>
                    <a:lstStyle/>
                    <a:p>
                      <a:pPr marL="0" lvl="0" indent="0" algn="l" rtl="0">
                        <a:spcBef>
                          <a:spcPts val="0"/>
                        </a:spcBef>
                        <a:spcAft>
                          <a:spcPts val="0"/>
                        </a:spcAft>
                        <a:buNone/>
                      </a:pPr>
                      <a:r>
                        <a:rPr lang="en" sz="1100"/>
                        <a:t>29.5°</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-99.8°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38125">
                <a:tc>
                  <a:txBody>
                    <a:bodyPr/>
                    <a:lstStyle/>
                    <a:p>
                      <a:pPr marL="0" lvl="0" indent="0" algn="l" rtl="0">
                        <a:spcBef>
                          <a:spcPts val="0"/>
                        </a:spcBef>
                        <a:spcAft>
                          <a:spcPts val="0"/>
                        </a:spcAft>
                        <a:buNone/>
                      </a:pPr>
                      <a:r>
                        <a:rPr lang="en" sz="1100"/>
                        <a:t>30°</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-100°</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38125">
                <a:tc>
                  <a:txBody>
                    <a:bodyPr/>
                    <a:lstStyle/>
                    <a:p>
                      <a:pPr marL="0" lvl="0" indent="0" algn="l" rtl="0">
                        <a:spcBef>
                          <a:spcPts val="0"/>
                        </a:spcBef>
                        <a:spcAft>
                          <a:spcPts val="0"/>
                        </a:spcAft>
                        <a:buNone/>
                      </a:pPr>
                      <a:r>
                        <a:rPr lang="en" sz="1100"/>
                        <a:t>30.5°</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-100.1°</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38125">
                <a:tc>
                  <a:txBody>
                    <a:bodyPr/>
                    <a:lstStyle/>
                    <a:p>
                      <a:pPr marL="0" lvl="0" indent="0" algn="l" rtl="0">
                        <a:spcBef>
                          <a:spcPts val="0"/>
                        </a:spcBef>
                        <a:spcAft>
                          <a:spcPts val="0"/>
                        </a:spcAft>
                        <a:buNone/>
                      </a:pPr>
                      <a:r>
                        <a:rPr lang="en" sz="1100"/>
                        <a:t>31°</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-100.2°</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38125">
                <a:tc>
                  <a:txBody>
                    <a:bodyPr/>
                    <a:lstStyle/>
                    <a:p>
                      <a:pPr marL="0" lvl="0" indent="0" algn="l" rtl="0">
                        <a:spcBef>
                          <a:spcPts val="0"/>
                        </a:spcBef>
                        <a:spcAft>
                          <a:spcPts val="0"/>
                        </a:spcAft>
                        <a:buNone/>
                      </a:pPr>
                      <a:r>
                        <a:rPr lang="en" sz="1100"/>
                        <a:t>22.2°</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-97.6°</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80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38125">
                <a:tc>
                  <a:txBody>
                    <a:bodyPr/>
                    <a:lstStyle/>
                    <a:p>
                      <a:pPr marL="0" lvl="0" indent="0" algn="l" rtl="0">
                        <a:spcBef>
                          <a:spcPts val="0"/>
                        </a:spcBef>
                        <a:spcAft>
                          <a:spcPts val="0"/>
                        </a:spcAft>
                        <a:buNone/>
                      </a:pPr>
                      <a:r>
                        <a:rPr lang="en" sz="1100"/>
                        <a:t>12°</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-60°</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50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38125">
                <a:tc>
                  <a:txBody>
                    <a:bodyPr/>
                    <a:lstStyle/>
                    <a:p>
                      <a:pPr marL="0" lvl="0" indent="0" algn="l" rtl="0">
                        <a:spcBef>
                          <a:spcPts val="0"/>
                        </a:spcBef>
                        <a:spcAft>
                          <a:spcPts val="0"/>
                        </a:spcAft>
                        <a:buNone/>
                      </a:pPr>
                      <a:r>
                        <a:rPr lang="en" sz="1100"/>
                        <a:t>13.4°</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-48°</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40 knots</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238125">
                <a:tc>
                  <a:txBody>
                    <a:bodyPr/>
                    <a:lstStyle/>
                    <a:p>
                      <a:pPr marL="0" lvl="0" indent="0" algn="l" rtl="0">
                        <a:spcBef>
                          <a:spcPts val="0"/>
                        </a:spcBef>
                        <a:spcAft>
                          <a:spcPts val="0"/>
                        </a:spcAft>
                        <a:buNone/>
                      </a:pPr>
                      <a:r>
                        <a:rPr lang="en" sz="1100"/>
                        <a:t>13.7°</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t>-49.5°</a:t>
                      </a:r>
                      <a:endParaRPr sz="110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dirty="0"/>
                        <a:t>40 knots</a:t>
                      </a:r>
                      <a:endParaRPr sz="1100" dirty="0"/>
                    </a:p>
                  </a:txBody>
                  <a:tcPr marL="45725" marR="12700" marT="12700"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preparation tools</a:t>
            </a:r>
            <a:endParaRPr/>
          </a:p>
        </p:txBody>
      </p:sp>
      <p:sp>
        <p:nvSpPr>
          <p:cNvPr id="865" name="Google Shape;865;p1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t>Spreadsheets (e.g., Excel, Google Sheets, OpenOffice Calc)</a:t>
            </a:r>
            <a:endParaRPr/>
          </a:p>
          <a:p>
            <a:pPr marL="457200" lvl="0" indent="-342900" algn="l" rtl="0">
              <a:spcBef>
                <a:spcPts val="1600"/>
              </a:spcBef>
              <a:spcAft>
                <a:spcPts val="0"/>
              </a:spcAft>
              <a:buClr>
                <a:schemeClr val="dk1"/>
              </a:buClr>
              <a:buSzPts val="1800"/>
              <a:buChar char="●"/>
            </a:pPr>
            <a:r>
              <a:rPr lang="en" u="sng">
                <a:solidFill>
                  <a:srgbClr val="094FAA"/>
                </a:solidFill>
                <a:hlinkClick r:id="rId3">
                  <a:extLst>
                    <a:ext uri="{A12FA001-AC4F-418D-AE19-62706E023703}">
                      <ahyp:hlinkClr xmlns:ahyp="http://schemas.microsoft.com/office/drawing/2018/hyperlinkcolor" val="tx"/>
                    </a:ext>
                  </a:extLst>
                </a:hlinkClick>
              </a:rPr>
              <a:t>OpenRefine</a:t>
            </a:r>
            <a:endParaRPr>
              <a:solidFill>
                <a:srgbClr val="094FAA"/>
              </a:solidFill>
            </a:endParaRPr>
          </a:p>
          <a:p>
            <a:pPr marL="457200" lvl="0" indent="-342900" algn="l" rtl="0">
              <a:spcBef>
                <a:spcPts val="1600"/>
              </a:spcBef>
              <a:spcAft>
                <a:spcPts val="0"/>
              </a:spcAft>
              <a:buClr>
                <a:schemeClr val="dk1"/>
              </a:buClr>
              <a:buSzPts val="1800"/>
              <a:buChar char="●"/>
            </a:pPr>
            <a:r>
              <a:rPr lang="en" u="sng">
                <a:solidFill>
                  <a:srgbClr val="094FAA"/>
                </a:solidFill>
                <a:hlinkClick r:id="rId4">
                  <a:extLst>
                    <a:ext uri="{A12FA001-AC4F-418D-AE19-62706E023703}">
                      <ahyp:hlinkClr xmlns:ahyp="http://schemas.microsoft.com/office/drawing/2018/hyperlinkcolor" val="tx"/>
                    </a:ext>
                  </a:extLst>
                </a:hlinkClick>
              </a:rPr>
              <a:t>Tableau Prep Builder</a:t>
            </a:r>
            <a:endParaRPr>
              <a:solidFill>
                <a:srgbClr val="094FAA"/>
              </a:solidFill>
            </a:endParaRPr>
          </a:p>
          <a:p>
            <a:pPr marL="457200" lvl="0" indent="-342900" algn="l" rtl="0">
              <a:spcBef>
                <a:spcPts val="1600"/>
              </a:spcBef>
              <a:spcAft>
                <a:spcPts val="1600"/>
              </a:spcAft>
              <a:buClr>
                <a:schemeClr val="dk1"/>
              </a:buClr>
              <a:buSzPts val="1800"/>
              <a:buChar char="●"/>
            </a:pPr>
            <a:r>
              <a:rPr lang="en"/>
              <a:t>Scripting languages (e.g., Python, R)</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Data Structures</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Wide data structures</a:t>
            </a:r>
            <a:endParaRPr/>
          </a:p>
        </p:txBody>
      </p:sp>
      <p:sp>
        <p:nvSpPr>
          <p:cNvPr id="876" name="Google Shape;876;p114"/>
          <p:cNvSpPr txBox="1">
            <a:spLocks noGrp="1"/>
          </p:cNvSpPr>
          <p:nvPr>
            <p:ph type="body" idx="1"/>
          </p:nvPr>
        </p:nvSpPr>
        <p:spPr>
          <a:xfrm>
            <a:off x="311700" y="1152475"/>
            <a:ext cx="4157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Wide data or cross-tab</a:t>
            </a:r>
            <a:br>
              <a:rPr lang="en"/>
            </a:br>
            <a:r>
              <a:rPr lang="en"/>
              <a:t>(e.g., one column per year)</a:t>
            </a:r>
            <a:br>
              <a:rPr lang="en"/>
            </a:br>
            <a:br>
              <a:rPr lang="en"/>
            </a:br>
            <a:r>
              <a:rPr lang="en"/>
              <a:t>Good for comparing two or more measurements of the same entity</a:t>
            </a:r>
            <a:endParaRPr/>
          </a:p>
        </p:txBody>
      </p:sp>
      <p:graphicFrame>
        <p:nvGraphicFramePr>
          <p:cNvPr id="877" name="Google Shape;877;p114"/>
          <p:cNvGraphicFramePr/>
          <p:nvPr>
            <p:extLst>
              <p:ext uri="{D42A27DB-BD31-4B8C-83A1-F6EECF244321}">
                <p14:modId xmlns:p14="http://schemas.microsoft.com/office/powerpoint/2010/main" val="394041465"/>
              </p:ext>
            </p:extLst>
          </p:nvPr>
        </p:nvGraphicFramePr>
        <p:xfrm>
          <a:off x="4312650" y="726150"/>
          <a:ext cx="4267225" cy="3691200"/>
        </p:xfrm>
        <a:graphic>
          <a:graphicData uri="http://schemas.openxmlformats.org/drawingml/2006/table">
            <a:tbl>
              <a:tblPr firstRow="1">
                <a:noFill/>
                <a:tableStyleId>{57D7C405-A337-4D8E-80D4-47C82C8A099B}</a:tableStyleId>
              </a:tblPr>
              <a:tblGrid>
                <a:gridCol w="685625">
                  <a:extLst>
                    <a:ext uri="{9D8B030D-6E8A-4147-A177-3AD203B41FA5}">
                      <a16:colId xmlns:a16="http://schemas.microsoft.com/office/drawing/2014/main" val="20000"/>
                    </a:ext>
                  </a:extLst>
                </a:gridCol>
                <a:gridCol w="1181400">
                  <a:extLst>
                    <a:ext uri="{9D8B030D-6E8A-4147-A177-3AD203B41FA5}">
                      <a16:colId xmlns:a16="http://schemas.microsoft.com/office/drawing/2014/main" val="20001"/>
                    </a:ext>
                  </a:extLst>
                </a:gridCol>
                <a:gridCol w="610900">
                  <a:extLst>
                    <a:ext uri="{9D8B030D-6E8A-4147-A177-3AD203B41FA5}">
                      <a16:colId xmlns:a16="http://schemas.microsoft.com/office/drawing/2014/main" val="20002"/>
                    </a:ext>
                  </a:extLst>
                </a:gridCol>
                <a:gridCol w="593525">
                  <a:extLst>
                    <a:ext uri="{9D8B030D-6E8A-4147-A177-3AD203B41FA5}">
                      <a16:colId xmlns:a16="http://schemas.microsoft.com/office/drawing/2014/main" val="20003"/>
                    </a:ext>
                  </a:extLst>
                </a:gridCol>
                <a:gridCol w="602200">
                  <a:extLst>
                    <a:ext uri="{9D8B030D-6E8A-4147-A177-3AD203B41FA5}">
                      <a16:colId xmlns:a16="http://schemas.microsoft.com/office/drawing/2014/main" val="20004"/>
                    </a:ext>
                  </a:extLst>
                </a:gridCol>
                <a:gridCol w="593575">
                  <a:extLst>
                    <a:ext uri="{9D8B030D-6E8A-4147-A177-3AD203B41FA5}">
                      <a16:colId xmlns:a16="http://schemas.microsoft.com/office/drawing/2014/main" val="20005"/>
                    </a:ext>
                  </a:extLst>
                </a:gridCol>
              </a:tblGrid>
              <a:tr h="230700">
                <a:tc>
                  <a:txBody>
                    <a:bodyPr/>
                    <a:lstStyle/>
                    <a:p>
                      <a:pPr marL="0" lvl="0" indent="0" algn="l" rtl="0">
                        <a:lnSpc>
                          <a:spcPct val="100000"/>
                        </a:lnSpc>
                        <a:spcBef>
                          <a:spcPts val="0"/>
                        </a:spcBef>
                        <a:spcAft>
                          <a:spcPts val="0"/>
                        </a:spcAft>
                        <a:buNone/>
                      </a:pPr>
                      <a:r>
                        <a:rPr lang="en" sz="1100" b="1"/>
                        <a:t>State</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Sector</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1990</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1991</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1992</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1993</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0700">
                <a:tc>
                  <a:txBody>
                    <a:bodyPr/>
                    <a:lstStyle/>
                    <a:p>
                      <a:pPr marL="0" lvl="0" indent="0" algn="l" rtl="0">
                        <a:lnSpc>
                          <a:spcPct val="100000"/>
                        </a:lnSpc>
                        <a:spcBef>
                          <a:spcPts val="0"/>
                        </a:spcBef>
                        <a:spcAft>
                          <a:spcPts val="0"/>
                        </a:spcAft>
                        <a:buNone/>
                      </a:pPr>
                      <a:r>
                        <a:rPr lang="en" sz="1100"/>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2.43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2.00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2.10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2.05</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50.28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54.18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56.93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62.82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25.15</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25.36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28.36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26.18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3.09</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3.02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3.20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3.42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Transportation</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28.13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28.70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29.39</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29.51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30700">
                <a:tc>
                  <a:txBody>
                    <a:bodyPr/>
                    <a:lstStyle/>
                    <a:p>
                      <a:pPr marL="0" lvl="0" indent="0" algn="l" rtl="0">
                        <a:lnSpc>
                          <a:spcPct val="100000"/>
                        </a:lnSpc>
                        <a:spcBef>
                          <a:spcPts val="0"/>
                        </a:spcBef>
                        <a:spcAft>
                          <a:spcPts val="0"/>
                        </a:spcAft>
                        <a:buNone/>
                      </a:pPr>
                      <a:r>
                        <a:rPr lang="en" sz="1100"/>
                        <a:t>Alaska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2.20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2.23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2.51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2.56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Alaska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2.61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2.46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2.29</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2.32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Alaska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15.83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17.44</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18.87</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18.51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Alaska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1.58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1.60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1.74</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Alaska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Transportation</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12.09</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11.17</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10.86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11.03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30700">
                <a:tc>
                  <a:txBody>
                    <a:bodyPr/>
                    <a:lstStyle/>
                    <a:p>
                      <a:pPr marL="0" lvl="0" indent="0" algn="l" rtl="0">
                        <a:lnSpc>
                          <a:spcPct val="100000"/>
                        </a:lnSpc>
                        <a:spcBef>
                          <a:spcPts val="0"/>
                        </a:spcBef>
                        <a:spcAft>
                          <a:spcPts val="0"/>
                        </a:spcAft>
                        <a:buNone/>
                      </a:pPr>
                      <a:r>
                        <a:rPr lang="en" sz="1100"/>
                        <a:t>Arizona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1.90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1.83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1.74</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Arizona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32.52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32.76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35.37</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36.58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Arizona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3.86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3.92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3.94</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Arizona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1.83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1.89</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1.75</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1.71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30700">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Arizona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Transportation</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22.83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22.36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23.74</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dirty="0"/>
                        <a:t>25.05</a:t>
                      </a:r>
                      <a:endParaRPr sz="1100" dirty="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 data structures</a:t>
            </a:r>
            <a:endParaRPr/>
          </a:p>
        </p:txBody>
      </p:sp>
      <p:sp>
        <p:nvSpPr>
          <p:cNvPr id="883" name="Google Shape;883;p115"/>
          <p:cNvSpPr txBox="1">
            <a:spLocks noGrp="1"/>
          </p:cNvSpPr>
          <p:nvPr>
            <p:ph type="body" idx="1"/>
          </p:nvPr>
        </p:nvSpPr>
        <p:spPr>
          <a:xfrm>
            <a:off x="311700" y="1152475"/>
            <a:ext cx="4157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 data, a.k.a. “tidy” or normalized data (e.g., many rows per entity)</a:t>
            </a:r>
            <a:endParaRPr/>
          </a:p>
          <a:p>
            <a:pPr marL="0" lvl="0" indent="0" algn="l" rtl="0">
              <a:spcBef>
                <a:spcPts val="1600"/>
              </a:spcBef>
              <a:spcAft>
                <a:spcPts val="0"/>
              </a:spcAft>
              <a:buNone/>
            </a:pPr>
            <a:r>
              <a:rPr lang="en"/>
              <a:t>Good for filtering and subsetting on the fly, aggregating across measurements</a:t>
            </a:r>
            <a:endParaRPr/>
          </a:p>
          <a:p>
            <a:pPr marL="0" lvl="0" indent="0" algn="l" rtl="0">
              <a:spcBef>
                <a:spcPts val="1600"/>
              </a:spcBef>
              <a:spcAft>
                <a:spcPts val="1600"/>
              </a:spcAft>
              <a:buNone/>
            </a:pPr>
            <a:r>
              <a:rPr lang="en" u="sng">
                <a:solidFill>
                  <a:srgbClr val="094FAA"/>
                </a:solidFill>
                <a:hlinkClick r:id="rId3">
                  <a:extLst>
                    <a:ext uri="{A12FA001-AC4F-418D-AE19-62706E023703}">
                      <ahyp:hlinkClr xmlns:ahyp="http://schemas.microsoft.com/office/drawing/2018/hyperlinkcolor" val="tx"/>
                    </a:ext>
                  </a:extLst>
                </a:hlinkClick>
              </a:rPr>
              <a:t>R for Data Science: Tidy Data</a:t>
            </a:r>
            <a:endParaRPr>
              <a:solidFill>
                <a:srgbClr val="094FAA"/>
              </a:solidFill>
            </a:endParaRPr>
          </a:p>
        </p:txBody>
      </p:sp>
      <p:graphicFrame>
        <p:nvGraphicFramePr>
          <p:cNvPr id="884" name="Google Shape;884;p115"/>
          <p:cNvGraphicFramePr/>
          <p:nvPr>
            <p:extLst>
              <p:ext uri="{D42A27DB-BD31-4B8C-83A1-F6EECF244321}">
                <p14:modId xmlns:p14="http://schemas.microsoft.com/office/powerpoint/2010/main" val="1133552128"/>
              </p:ext>
            </p:extLst>
          </p:nvPr>
        </p:nvGraphicFramePr>
        <p:xfrm>
          <a:off x="5133875" y="726150"/>
          <a:ext cx="3228975" cy="3921900"/>
        </p:xfrm>
        <a:graphic>
          <a:graphicData uri="http://schemas.openxmlformats.org/drawingml/2006/table">
            <a:tbl>
              <a:tblPr firstRow="1">
                <a:noFill/>
                <a:tableStyleId>{57D7C405-A337-4D8E-80D4-47C82C8A099B}</a:tableStyleId>
              </a:tblPr>
              <a:tblGrid>
                <a:gridCol w="683950">
                  <a:extLst>
                    <a:ext uri="{9D8B030D-6E8A-4147-A177-3AD203B41FA5}">
                      <a16:colId xmlns:a16="http://schemas.microsoft.com/office/drawing/2014/main" val="20000"/>
                    </a:ext>
                  </a:extLst>
                </a:gridCol>
                <a:gridCol w="1089500">
                  <a:extLst>
                    <a:ext uri="{9D8B030D-6E8A-4147-A177-3AD203B41FA5}">
                      <a16:colId xmlns:a16="http://schemas.microsoft.com/office/drawing/2014/main" val="20001"/>
                    </a:ext>
                  </a:extLst>
                </a:gridCol>
                <a:gridCol w="614025">
                  <a:extLst>
                    <a:ext uri="{9D8B030D-6E8A-4147-A177-3AD203B41FA5}">
                      <a16:colId xmlns:a16="http://schemas.microsoft.com/office/drawing/2014/main" val="20002"/>
                    </a:ext>
                  </a:extLst>
                </a:gridCol>
                <a:gridCol w="841500">
                  <a:extLst>
                    <a:ext uri="{9D8B030D-6E8A-4147-A177-3AD203B41FA5}">
                      <a16:colId xmlns:a16="http://schemas.microsoft.com/office/drawing/2014/main" val="20003"/>
                    </a:ext>
                  </a:extLst>
                </a:gridCol>
              </a:tblGrid>
              <a:tr h="230700">
                <a:tc>
                  <a:txBody>
                    <a:bodyPr/>
                    <a:lstStyle/>
                    <a:p>
                      <a:pPr marL="0" lvl="0" indent="0" algn="l" rtl="0">
                        <a:lnSpc>
                          <a:spcPct val="100000"/>
                        </a:lnSpc>
                        <a:spcBef>
                          <a:spcPts val="0"/>
                        </a:spcBef>
                        <a:spcAft>
                          <a:spcPts val="0"/>
                        </a:spcAft>
                        <a:buNone/>
                      </a:pPr>
                      <a:r>
                        <a:rPr lang="en" sz="1100" b="1"/>
                        <a:t>State</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Sector</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Year</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Emissions</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0700">
                <a:tc>
                  <a:txBody>
                    <a:bodyPr/>
                    <a:lstStyle/>
                    <a:p>
                      <a:pPr marL="0" lvl="0" indent="0" algn="l" rtl="0">
                        <a:lnSpc>
                          <a:spcPct val="100000"/>
                        </a:lnSpc>
                        <a:spcBef>
                          <a:spcPts val="0"/>
                        </a:spcBef>
                        <a:spcAft>
                          <a:spcPts val="0"/>
                        </a:spcAft>
                        <a:buNone/>
                      </a:pPr>
                      <a:r>
                        <a:rPr lang="en" sz="1100"/>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2.43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30700">
                <a:tc>
                  <a:txBody>
                    <a:bodyPr/>
                    <a:lstStyle/>
                    <a:p>
                      <a:pPr marL="0" lvl="0" indent="0" algn="l" rtl="0">
                        <a:lnSpc>
                          <a:spcPct val="100000"/>
                        </a:lnSpc>
                        <a:spcBef>
                          <a:spcPts val="0"/>
                        </a:spcBef>
                        <a:spcAft>
                          <a:spcPts val="0"/>
                        </a:spcAft>
                        <a:buNone/>
                      </a:pPr>
                      <a:r>
                        <a:rPr lang="en" sz="1100"/>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2.00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30700">
                <a:tc>
                  <a:txBody>
                    <a:bodyPr/>
                    <a:lstStyle/>
                    <a:p>
                      <a:pPr marL="0" lvl="0" indent="0" algn="l" rtl="0">
                        <a:lnSpc>
                          <a:spcPct val="100000"/>
                        </a:lnSpc>
                        <a:spcBef>
                          <a:spcPts val="0"/>
                        </a:spcBef>
                        <a:spcAft>
                          <a:spcPts val="0"/>
                        </a:spcAft>
                        <a:buNone/>
                      </a:pPr>
                      <a:r>
                        <a:rPr lang="en" sz="1100"/>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2.10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30700">
                <a:tc>
                  <a:txBody>
                    <a:bodyPr/>
                    <a:lstStyle/>
                    <a:p>
                      <a:pPr marL="0" lvl="0" indent="0" algn="l" rtl="0">
                        <a:lnSpc>
                          <a:spcPct val="100000"/>
                        </a:lnSpc>
                        <a:spcBef>
                          <a:spcPts val="0"/>
                        </a:spcBef>
                        <a:spcAft>
                          <a:spcPts val="0"/>
                        </a:spcAft>
                        <a:buNone/>
                      </a:pPr>
                      <a:r>
                        <a:rPr lang="en" sz="1100"/>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Commercial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2.05</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0700">
                <a:tc>
                  <a:txBody>
                    <a:bodyPr/>
                    <a:lstStyle/>
                    <a:p>
                      <a:pPr marL="0" lvl="0" indent="0" algn="l" rtl="0">
                        <a:spcBef>
                          <a:spcPts val="0"/>
                        </a:spcBef>
                        <a:spcAft>
                          <a:spcPts val="0"/>
                        </a:spcAft>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50.28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54.18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56.93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Electric Power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62.82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30700">
                <a:tc>
                  <a:txBody>
                    <a:bodyPr/>
                    <a:lstStyle/>
                    <a:p>
                      <a:pPr marL="0" lvl="0" indent="0" algn="l" rtl="0">
                        <a:spcBef>
                          <a:spcPts val="0"/>
                        </a:spcBef>
                        <a:spcAft>
                          <a:spcPts val="0"/>
                        </a:spcAft>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25.15</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25.36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28.36</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Industrial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26.18</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30700">
                <a:tc>
                  <a:txBody>
                    <a:bodyPr/>
                    <a:lstStyle/>
                    <a:p>
                      <a:pPr marL="0" lvl="0" indent="0" algn="l" rtl="0">
                        <a:spcBef>
                          <a:spcPts val="0"/>
                        </a:spcBef>
                        <a:spcAft>
                          <a:spcPts val="0"/>
                        </a:spcAft>
                        <a:buNone/>
                      </a:pPr>
                      <a:r>
                        <a:rPr lang="en" sz="1100">
                          <a:solidFill>
                            <a:schemeClr val="dk1"/>
                          </a:solidFill>
                        </a:rPr>
                        <a:t>Alabama</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3.09</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1991</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3.02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1992</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a:solidFill>
                            <a:schemeClr val="dk1"/>
                          </a:solidFill>
                        </a:rPr>
                        <a:t>3.20</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30700">
                <a:tc>
                  <a:txBody>
                    <a:bodyPr/>
                    <a:lstStyle/>
                    <a:p>
                      <a:pPr marL="0" lvl="0" indent="0" algn="l" rtl="0">
                        <a:spcBef>
                          <a:spcPts val="0"/>
                        </a:spcBef>
                        <a:spcAft>
                          <a:spcPts val="0"/>
                        </a:spcAft>
                        <a:buNone/>
                      </a:pPr>
                      <a:r>
                        <a:rPr lang="en" sz="1100">
                          <a:solidFill>
                            <a:schemeClr val="dk1"/>
                          </a:solidFill>
                        </a:rPr>
                        <a:t>Alabama</a:t>
                      </a:r>
                      <a:endParaRPr sz="1100">
                        <a:solidFill>
                          <a:schemeClr val="dk1"/>
                        </a:solidFill>
                      </a:endParaRPr>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Residential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100"/>
                        <a:t>1993</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 sz="1100" dirty="0">
                          <a:solidFill>
                            <a:schemeClr val="dk1"/>
                          </a:solidFill>
                        </a:rPr>
                        <a:t>3.42</a:t>
                      </a:r>
                      <a:endParaRPr sz="1100" dirty="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this data tidy?</a:t>
            </a:r>
            <a:endParaRPr/>
          </a:p>
        </p:txBody>
      </p:sp>
      <p:graphicFrame>
        <p:nvGraphicFramePr>
          <p:cNvPr id="890" name="Google Shape;890;p116"/>
          <p:cNvGraphicFramePr/>
          <p:nvPr>
            <p:extLst>
              <p:ext uri="{D42A27DB-BD31-4B8C-83A1-F6EECF244321}">
                <p14:modId xmlns:p14="http://schemas.microsoft.com/office/powerpoint/2010/main" val="3470538066"/>
              </p:ext>
            </p:extLst>
          </p:nvPr>
        </p:nvGraphicFramePr>
        <p:xfrm>
          <a:off x="4364525" y="610800"/>
          <a:ext cx="4267200" cy="3921900"/>
        </p:xfrm>
        <a:graphic>
          <a:graphicData uri="http://schemas.openxmlformats.org/drawingml/2006/table">
            <a:tbl>
              <a:tblPr firstRow="1">
                <a:noFill/>
                <a:tableStyleId>{57D7C405-A337-4D8E-80D4-47C82C8A099B}</a:tableStyleId>
              </a:tblPr>
              <a:tblGrid>
                <a:gridCol w="2638425">
                  <a:extLst>
                    <a:ext uri="{9D8B030D-6E8A-4147-A177-3AD203B41FA5}">
                      <a16:colId xmlns:a16="http://schemas.microsoft.com/office/drawing/2014/main" val="20000"/>
                    </a:ext>
                  </a:extLst>
                </a:gridCol>
                <a:gridCol w="1628775">
                  <a:extLst>
                    <a:ext uri="{9D8B030D-6E8A-4147-A177-3AD203B41FA5}">
                      <a16:colId xmlns:a16="http://schemas.microsoft.com/office/drawing/2014/main" val="20001"/>
                    </a:ext>
                  </a:extLst>
                </a:gridCol>
              </a:tblGrid>
              <a:tr h="230700">
                <a:tc>
                  <a:txBody>
                    <a:bodyPr/>
                    <a:lstStyle/>
                    <a:p>
                      <a:pPr marL="0" lvl="0" indent="0" algn="l" rtl="0">
                        <a:lnSpc>
                          <a:spcPct val="100000"/>
                        </a:lnSpc>
                        <a:spcBef>
                          <a:spcPts val="0"/>
                        </a:spcBef>
                        <a:spcAft>
                          <a:spcPts val="0"/>
                        </a:spcAft>
                        <a:buNone/>
                      </a:pPr>
                      <a:r>
                        <a:rPr lang="en" sz="1100" b="1"/>
                        <a:t>Building</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a:t>Building_Type</a:t>
                      </a:r>
                      <a:endParaRPr sz="1100" b="1"/>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30700">
                <a:tc>
                  <a:txBody>
                    <a:bodyPr/>
                    <a:lstStyle/>
                    <a:p>
                      <a:pPr marL="0" lvl="0" indent="0" algn="l" rtl="0">
                        <a:lnSpc>
                          <a:spcPct val="100000"/>
                        </a:lnSpc>
                        <a:spcBef>
                          <a:spcPts val="0"/>
                        </a:spcBef>
                        <a:spcAft>
                          <a:spcPts val="0"/>
                        </a:spcAft>
                        <a:buNone/>
                      </a:pPr>
                      <a:r>
                        <a:rPr lang="en" sz="1100"/>
                        <a:t>Alspaugh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30700">
                <a:tc>
                  <a:txBody>
                    <a:bodyPr/>
                    <a:lstStyle/>
                    <a:p>
                      <a:pPr marL="0" lvl="0" indent="0" algn="l" rtl="0">
                        <a:lnSpc>
                          <a:spcPct val="100000"/>
                        </a:lnSpc>
                        <a:spcBef>
                          <a:spcPts val="0"/>
                        </a:spcBef>
                        <a:spcAft>
                          <a:spcPts val="0"/>
                        </a:spcAft>
                        <a:buNone/>
                      </a:pPr>
                      <a:r>
                        <a:rPr lang="en" sz="1100"/>
                        <a:t>Angier Buchanan Duke Gymnasium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gym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30700">
                <a:tc>
                  <a:txBody>
                    <a:bodyPr/>
                    <a:lstStyle/>
                    <a:p>
                      <a:pPr marL="0" lvl="0" indent="0" algn="l" rtl="0">
                        <a:lnSpc>
                          <a:spcPct val="100000"/>
                        </a:lnSpc>
                        <a:spcBef>
                          <a:spcPts val="0"/>
                        </a:spcBef>
                        <a:spcAft>
                          <a:spcPts val="0"/>
                        </a:spcAft>
                        <a:buNone/>
                      </a:pPr>
                      <a:r>
                        <a:rPr lang="en" sz="1100"/>
                        <a:t>Baldwin Auditorium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auditorium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30700">
                <a:tc>
                  <a:txBody>
                    <a:bodyPr/>
                    <a:lstStyle/>
                    <a:p>
                      <a:pPr marL="0" lvl="0" indent="0" algn="l" rtl="0">
                        <a:lnSpc>
                          <a:spcPct val="100000"/>
                        </a:lnSpc>
                        <a:spcBef>
                          <a:spcPts val="0"/>
                        </a:spcBef>
                        <a:spcAft>
                          <a:spcPts val="0"/>
                        </a:spcAft>
                        <a:buNone/>
                      </a:pPr>
                      <a:r>
                        <a:rPr lang="en" sz="1100"/>
                        <a:t>Bassett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0700">
                <a:tc>
                  <a:txBody>
                    <a:bodyPr/>
                    <a:lstStyle/>
                    <a:p>
                      <a:pPr marL="0" lvl="0" indent="0" algn="l" rtl="0">
                        <a:lnSpc>
                          <a:spcPct val="100000"/>
                        </a:lnSpc>
                        <a:spcBef>
                          <a:spcPts val="0"/>
                        </a:spcBef>
                        <a:spcAft>
                          <a:spcPts val="0"/>
                        </a:spcAft>
                        <a:buNone/>
                      </a:pPr>
                      <a:r>
                        <a:rPr lang="en" sz="1100"/>
                        <a:t>Bell Tower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30700">
                <a:tc>
                  <a:txBody>
                    <a:bodyPr/>
                    <a:lstStyle/>
                    <a:p>
                      <a:pPr marL="0" lvl="0" indent="0" algn="l" rtl="0">
                        <a:lnSpc>
                          <a:spcPct val="100000"/>
                        </a:lnSpc>
                        <a:spcBef>
                          <a:spcPts val="0"/>
                        </a:spcBef>
                        <a:spcAft>
                          <a:spcPts val="0"/>
                        </a:spcAft>
                        <a:buNone/>
                      </a:pPr>
                      <a:r>
                        <a:rPr lang="en" sz="1100"/>
                        <a:t>Bishop's House</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house</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0700">
                <a:tc>
                  <a:txBody>
                    <a:bodyPr/>
                    <a:lstStyle/>
                    <a:p>
                      <a:pPr marL="0" lvl="0" indent="0" algn="l" rtl="0">
                        <a:lnSpc>
                          <a:spcPct val="100000"/>
                        </a:lnSpc>
                        <a:spcBef>
                          <a:spcPts val="0"/>
                        </a:spcBef>
                        <a:spcAft>
                          <a:spcPts val="0"/>
                        </a:spcAft>
                        <a:buNone/>
                      </a:pPr>
                      <a:r>
                        <a:rPr lang="en" sz="1100"/>
                        <a:t>Bivins Building</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0700">
                <a:tc>
                  <a:txBody>
                    <a:bodyPr/>
                    <a:lstStyle/>
                    <a:p>
                      <a:pPr marL="0" lvl="0" indent="0" algn="l" rtl="0">
                        <a:lnSpc>
                          <a:spcPct val="100000"/>
                        </a:lnSpc>
                        <a:spcBef>
                          <a:spcPts val="0"/>
                        </a:spcBef>
                        <a:spcAft>
                          <a:spcPts val="0"/>
                        </a:spcAft>
                        <a:buNone/>
                      </a:pPr>
                      <a:r>
                        <a:rPr lang="en" sz="1100"/>
                        <a:t>Blackwell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30700">
                <a:tc>
                  <a:txBody>
                    <a:bodyPr/>
                    <a:lstStyle/>
                    <a:p>
                      <a:pPr marL="0" lvl="0" indent="0" algn="l" rtl="0">
                        <a:lnSpc>
                          <a:spcPct val="100000"/>
                        </a:lnSpc>
                        <a:spcBef>
                          <a:spcPts val="0"/>
                        </a:spcBef>
                        <a:spcAft>
                          <a:spcPts val="0"/>
                        </a:spcAft>
                        <a:buNone/>
                      </a:pPr>
                      <a:r>
                        <a:rPr lang="en" sz="1100"/>
                        <a:t>Branson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 academics</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30700">
                <a:tc>
                  <a:txBody>
                    <a:bodyPr/>
                    <a:lstStyle/>
                    <a:p>
                      <a:pPr marL="0" lvl="0" indent="0" algn="l" rtl="0">
                        <a:lnSpc>
                          <a:spcPct val="100000"/>
                        </a:lnSpc>
                        <a:spcBef>
                          <a:spcPts val="0"/>
                        </a:spcBef>
                        <a:spcAft>
                          <a:spcPts val="0"/>
                        </a:spcAft>
                        <a:buNone/>
                      </a:pPr>
                      <a:r>
                        <a:rPr lang="en" sz="1100"/>
                        <a:t>Brodie Recreation Center</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gym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30700">
                <a:tc>
                  <a:txBody>
                    <a:bodyPr/>
                    <a:lstStyle/>
                    <a:p>
                      <a:pPr marL="0" lvl="0" indent="0" algn="l" rtl="0">
                        <a:lnSpc>
                          <a:spcPct val="100000"/>
                        </a:lnSpc>
                        <a:spcBef>
                          <a:spcPts val="0"/>
                        </a:spcBef>
                        <a:spcAft>
                          <a:spcPts val="0"/>
                        </a:spcAft>
                        <a:buNone/>
                      </a:pPr>
                      <a:r>
                        <a:rPr lang="en" sz="1100"/>
                        <a:t>Brown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30700">
                <a:tc>
                  <a:txBody>
                    <a:bodyPr/>
                    <a:lstStyle/>
                    <a:p>
                      <a:pPr marL="0" lvl="0" indent="0" algn="l" rtl="0">
                        <a:lnSpc>
                          <a:spcPct val="100000"/>
                        </a:lnSpc>
                        <a:spcBef>
                          <a:spcPts val="0"/>
                        </a:spcBef>
                        <a:spcAft>
                          <a:spcPts val="0"/>
                        </a:spcAft>
                        <a:buNone/>
                      </a:pPr>
                      <a:r>
                        <a:rPr lang="en" sz="1100"/>
                        <a:t>Carr Building</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academics</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30700">
                <a:tc>
                  <a:txBody>
                    <a:bodyPr/>
                    <a:lstStyle/>
                    <a:p>
                      <a:pPr marL="0" lvl="0" indent="0" algn="l" rtl="0">
                        <a:lnSpc>
                          <a:spcPct val="100000"/>
                        </a:lnSpc>
                        <a:spcBef>
                          <a:spcPts val="0"/>
                        </a:spcBef>
                        <a:spcAft>
                          <a:spcPts val="0"/>
                        </a:spcAft>
                        <a:buNone/>
                      </a:pPr>
                      <a:r>
                        <a:rPr lang="en" sz="1100"/>
                        <a:t>Crowell Building</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academics</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30700">
                <a:tc>
                  <a:txBody>
                    <a:bodyPr/>
                    <a:lstStyle/>
                    <a:p>
                      <a:pPr marL="0" lvl="0" indent="0" algn="l" rtl="0">
                        <a:lnSpc>
                          <a:spcPct val="100000"/>
                        </a:lnSpc>
                        <a:spcBef>
                          <a:spcPts val="0"/>
                        </a:spcBef>
                        <a:spcAft>
                          <a:spcPts val="0"/>
                        </a:spcAft>
                        <a:buNone/>
                      </a:pPr>
                      <a:r>
                        <a:rPr lang="en" sz="1100"/>
                        <a:t>East Duke Building</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offices</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30700">
                <a:tc>
                  <a:txBody>
                    <a:bodyPr/>
                    <a:lstStyle/>
                    <a:p>
                      <a:pPr marL="0" lvl="0" indent="0" algn="l" rtl="0">
                        <a:lnSpc>
                          <a:spcPct val="100000"/>
                        </a:lnSpc>
                        <a:spcBef>
                          <a:spcPts val="0"/>
                        </a:spcBef>
                        <a:spcAft>
                          <a:spcPts val="0"/>
                        </a:spcAft>
                        <a:buNone/>
                      </a:pPr>
                      <a:r>
                        <a:rPr lang="en" sz="1100"/>
                        <a:t>East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a:t>dorm</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30700">
                <a:tc>
                  <a:txBody>
                    <a:bodyPr/>
                    <a:lstStyle/>
                    <a:p>
                      <a:pPr marL="0" lvl="0" indent="0" algn="l" rtl="0">
                        <a:lnSpc>
                          <a:spcPct val="100000"/>
                        </a:lnSpc>
                        <a:spcBef>
                          <a:spcPts val="0"/>
                        </a:spcBef>
                        <a:spcAft>
                          <a:spcPts val="0"/>
                        </a:spcAft>
                        <a:buNone/>
                      </a:pPr>
                      <a:r>
                        <a:rPr lang="en" sz="1100"/>
                        <a:t>Epworth Residence Hall</a:t>
                      </a:r>
                      <a:endParaRPr sz="110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dirty="0"/>
                        <a:t>dorm</a:t>
                      </a:r>
                      <a:endParaRPr sz="1100" dirty="0"/>
                    </a:p>
                  </a:txBody>
                  <a:tcPr marL="45725" marR="12075" marT="12075" marB="9125" anchor="b">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Responsible Use of Data</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1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Beware of visualizing non-comparable absolutes</a:t>
            </a:r>
            <a:endParaRPr/>
          </a:p>
        </p:txBody>
      </p:sp>
      <p:sp>
        <p:nvSpPr>
          <p:cNvPr id="901" name="Google Shape;901;p118"/>
          <p:cNvSpPr txBox="1">
            <a:spLocks noGrp="1"/>
          </p:cNvSpPr>
          <p:nvPr>
            <p:ph type="body" idx="1"/>
          </p:nvPr>
        </p:nvSpPr>
        <p:spPr>
          <a:xfrm>
            <a:off x="628650" y="1369225"/>
            <a:ext cx="4724400" cy="32634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Clr>
                <a:schemeClr val="dk1"/>
              </a:buClr>
              <a:buSzPts val="1100"/>
              <a:buFont typeface="Arial"/>
              <a:buNone/>
            </a:pPr>
            <a:r>
              <a:rPr lang="en"/>
              <a:t>Important to compare fairly and consider relative values</a:t>
            </a:r>
            <a:endParaRPr/>
          </a:p>
          <a:p>
            <a:pPr marL="0" lvl="0" indent="0" algn="l" rtl="0">
              <a:lnSpc>
                <a:spcPct val="100000"/>
              </a:lnSpc>
              <a:spcBef>
                <a:spcPts val="1600"/>
              </a:spcBef>
              <a:spcAft>
                <a:spcPts val="1600"/>
              </a:spcAft>
              <a:buNone/>
            </a:pPr>
            <a:r>
              <a:rPr lang="en"/>
              <a:t>(e.g., normalize by population, cost of living)</a:t>
            </a:r>
            <a:endParaRPr/>
          </a:p>
        </p:txBody>
      </p:sp>
      <p:sp>
        <p:nvSpPr>
          <p:cNvPr id="902" name="Google Shape;902;p118"/>
          <p:cNvSpPr txBox="1"/>
          <p:nvPr/>
        </p:nvSpPr>
        <p:spPr>
          <a:xfrm>
            <a:off x="164775" y="4632625"/>
            <a:ext cx="69714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600"/>
              </a:spcAft>
              <a:buNone/>
            </a:pPr>
            <a:r>
              <a:rPr lang="en" sz="1200">
                <a:solidFill>
                  <a:schemeClr val="dk2"/>
                </a:solidFill>
              </a:rPr>
              <a:t>Nathan Yau, </a:t>
            </a:r>
            <a:r>
              <a:rPr lang="en" sz="1200">
                <a:solidFill>
                  <a:srgbClr val="094FAA"/>
                </a:solidFill>
              </a:rPr>
              <a:t>“</a:t>
            </a:r>
            <a:r>
              <a:rPr lang="en" sz="1200" u="sng">
                <a:solidFill>
                  <a:srgbClr val="094FAA"/>
                </a:solidFill>
                <a:hlinkClick r:id="rId3">
                  <a:extLst>
                    <a:ext uri="{A12FA001-AC4F-418D-AE19-62706E023703}">
                      <ahyp:hlinkClr xmlns:ahyp="http://schemas.microsoft.com/office/drawing/2018/hyperlinkcolor" val="tx"/>
                    </a:ext>
                  </a:extLst>
                </a:hlinkClick>
              </a:rPr>
              <a:t>How to Spot Visualization Lies</a:t>
            </a:r>
            <a:r>
              <a:rPr lang="en" sz="1200">
                <a:solidFill>
                  <a:srgbClr val="094FAA"/>
                </a:solidFill>
              </a:rPr>
              <a:t>”</a:t>
            </a:r>
            <a:endParaRPr sz="1200">
              <a:solidFill>
                <a:srgbClr val="094FAA"/>
              </a:solidFill>
            </a:endParaRPr>
          </a:p>
        </p:txBody>
      </p:sp>
      <p:pic>
        <p:nvPicPr>
          <p:cNvPr id="903" name="Google Shape;903;p118" descr="Cartoon that demonstrates non-comparable variables on a map that simply demonstrate concentration of people in major US cities" title="XKCD Heatmap Cartoon"/>
          <p:cNvPicPr preferRelativeResize="0"/>
          <p:nvPr/>
        </p:nvPicPr>
        <p:blipFill>
          <a:blip r:embed="rId4">
            <a:alphaModFix/>
          </a:blip>
          <a:stretch>
            <a:fillRect/>
          </a:stretch>
        </p:blipFill>
        <p:spPr>
          <a:xfrm>
            <a:off x="5695275" y="1420444"/>
            <a:ext cx="2820075" cy="3059781"/>
          </a:xfrm>
          <a:prstGeom prst="rect">
            <a:avLst/>
          </a:prstGeom>
          <a:noFill/>
          <a:ln>
            <a:noFill/>
          </a:ln>
        </p:spPr>
      </p:pic>
      <p:sp>
        <p:nvSpPr>
          <p:cNvPr id="904" name="Google Shape;904;p118"/>
          <p:cNvSpPr txBox="1"/>
          <p:nvPr/>
        </p:nvSpPr>
        <p:spPr>
          <a:xfrm>
            <a:off x="5605300" y="4480225"/>
            <a:ext cx="30000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94FAA"/>
                </a:solidFill>
                <a:hlinkClick r:id="rId5">
                  <a:extLst>
                    <a:ext uri="{A12FA001-AC4F-418D-AE19-62706E023703}">
                      <ahyp:hlinkClr xmlns:ahyp="http://schemas.microsoft.com/office/drawing/2018/hyperlinkcolor" val="tx"/>
                    </a:ext>
                  </a:extLst>
                </a:hlinkClick>
              </a:rPr>
              <a:t>XKCD Heatmap Cartoon</a:t>
            </a:r>
            <a:r>
              <a:rPr lang="en">
                <a:solidFill>
                  <a:srgbClr val="094FAA"/>
                </a:solidFill>
              </a:rPr>
              <a:t> </a:t>
            </a:r>
            <a:endParaRPr>
              <a:solidFill>
                <a:srgbClr val="094FAA"/>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1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Don’t distort the message by limiting the data</a:t>
            </a:r>
            <a:endParaRPr/>
          </a:p>
        </p:txBody>
      </p:sp>
      <p:sp>
        <p:nvSpPr>
          <p:cNvPr id="910" name="Google Shape;910;p119"/>
          <p:cNvSpPr txBox="1">
            <a:spLocks noGrp="1"/>
          </p:cNvSpPr>
          <p:nvPr>
            <p:ph type="body" idx="1"/>
          </p:nvPr>
        </p:nvSpPr>
        <p:spPr>
          <a:xfrm>
            <a:off x="628650" y="1369225"/>
            <a:ext cx="26928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a:t>a.k.a. cherry picking data</a:t>
            </a:r>
            <a:endParaRPr/>
          </a:p>
        </p:txBody>
      </p:sp>
      <p:sp>
        <p:nvSpPr>
          <p:cNvPr id="911" name="Google Shape;911;p119"/>
          <p:cNvSpPr txBox="1"/>
          <p:nvPr/>
        </p:nvSpPr>
        <p:spPr>
          <a:xfrm>
            <a:off x="164775" y="4632625"/>
            <a:ext cx="33639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1600"/>
              </a:spcAft>
              <a:buNone/>
            </a:pPr>
            <a:r>
              <a:rPr lang="en" sz="1200">
                <a:solidFill>
                  <a:schemeClr val="dk2"/>
                </a:solidFill>
              </a:rPr>
              <a:t>Nathan Yau, </a:t>
            </a:r>
            <a:r>
              <a:rPr lang="en" sz="1200">
                <a:solidFill>
                  <a:srgbClr val="094FAA"/>
                </a:solidFill>
              </a:rPr>
              <a:t>“</a:t>
            </a:r>
            <a:r>
              <a:rPr lang="en" sz="1200" u="sng">
                <a:solidFill>
                  <a:srgbClr val="094FAA"/>
                </a:solidFill>
                <a:hlinkClick r:id="rId3">
                  <a:extLst>
                    <a:ext uri="{A12FA001-AC4F-418D-AE19-62706E023703}">
                      <ahyp:hlinkClr xmlns:ahyp="http://schemas.microsoft.com/office/drawing/2018/hyperlinkcolor" val="tx"/>
                    </a:ext>
                  </a:extLst>
                </a:hlinkClick>
              </a:rPr>
              <a:t>How to Spot Visualization Lies</a:t>
            </a:r>
            <a:r>
              <a:rPr lang="en" sz="1200">
                <a:solidFill>
                  <a:srgbClr val="094FAA"/>
                </a:solidFill>
              </a:rPr>
              <a:t>”</a:t>
            </a:r>
            <a:endParaRPr sz="1200">
              <a:solidFill>
                <a:srgbClr val="094FAA"/>
              </a:solidFill>
            </a:endParaRPr>
          </a:p>
        </p:txBody>
      </p:sp>
      <p:sp>
        <p:nvSpPr>
          <p:cNvPr id="912" name="Google Shape;912;p119"/>
          <p:cNvSpPr txBox="1"/>
          <p:nvPr/>
        </p:nvSpPr>
        <p:spPr>
          <a:xfrm>
            <a:off x="3911000" y="1026500"/>
            <a:ext cx="349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Chart shown to John Carter:</a:t>
            </a:r>
            <a:endParaRPr/>
          </a:p>
        </p:txBody>
      </p:sp>
      <p:pic>
        <p:nvPicPr>
          <p:cNvPr id="913" name="Google Shape;913;p119" descr="A scatter chart showing the number of incidents of damage per temp to explain cherry picked data" title="Number of Incidents of Damage Chart"/>
          <p:cNvPicPr preferRelativeResize="0"/>
          <p:nvPr/>
        </p:nvPicPr>
        <p:blipFill>
          <a:blip r:embed="rId4">
            <a:alphaModFix/>
          </a:blip>
          <a:stretch>
            <a:fillRect/>
          </a:stretch>
        </p:blipFill>
        <p:spPr>
          <a:xfrm>
            <a:off x="3269500" y="1395650"/>
            <a:ext cx="5664724" cy="3263399"/>
          </a:xfrm>
          <a:prstGeom prst="rect">
            <a:avLst/>
          </a:prstGeom>
          <a:noFill/>
          <a:ln>
            <a:noFill/>
          </a:ln>
        </p:spPr>
      </p:pic>
      <p:sp>
        <p:nvSpPr>
          <p:cNvPr id="914" name="Google Shape;914;p119"/>
          <p:cNvSpPr txBox="1"/>
          <p:nvPr/>
        </p:nvSpPr>
        <p:spPr>
          <a:xfrm>
            <a:off x="4193073" y="4559125"/>
            <a:ext cx="40335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94FAA"/>
                </a:solidFill>
                <a:hlinkClick r:id="rId5">
                  <a:extLst>
                    <a:ext uri="{A12FA001-AC4F-418D-AE19-62706E023703}">
                      <ahyp:hlinkClr xmlns:ahyp="http://schemas.microsoft.com/office/drawing/2018/hyperlinkcolor" val="tx"/>
                    </a:ext>
                  </a:extLst>
                </a:hlinkClick>
              </a:rPr>
              <a:t>When Graphs Are a Matter of Life and Death</a:t>
            </a:r>
            <a:r>
              <a:rPr lang="en">
                <a:solidFill>
                  <a:srgbClr val="094FAA"/>
                </a:solidFill>
              </a:rPr>
              <a:t> </a:t>
            </a:r>
            <a:endParaRPr>
              <a:solidFill>
                <a:srgbClr val="094FAA"/>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94FA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19805</Words>
  <Application>Microsoft Office PowerPoint</Application>
  <PresentationFormat>On-screen Show (16:9)</PresentationFormat>
  <Paragraphs>1467</Paragraphs>
  <Slides>140</Slides>
  <Notes>140</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140</vt:i4>
      </vt:variant>
    </vt:vector>
  </HeadingPairs>
  <TitlesOfParts>
    <vt:vector size="146" baseType="lpstr">
      <vt:lpstr>Twentieth Century</vt:lpstr>
      <vt:lpstr>Roboto</vt:lpstr>
      <vt:lpstr>Times New Roman</vt:lpstr>
      <vt:lpstr>Calibri</vt:lpstr>
      <vt:lpstr>Arial</vt:lpstr>
      <vt:lpstr>Simple Light</vt:lpstr>
      <vt:lpstr>Data Visualization 101</vt:lpstr>
      <vt:lpstr>What is data visualization?</vt:lpstr>
      <vt:lpstr>Data Visualization</vt:lpstr>
      <vt:lpstr>What is data visualization?: Definition</vt:lpstr>
      <vt:lpstr>Why visualize? To see patterns</vt:lpstr>
      <vt:lpstr>Why visualize? To tell a story</vt:lpstr>
      <vt:lpstr>Impact of Data Visualization </vt:lpstr>
      <vt:lpstr>Impact of Data Visualization: Example </vt:lpstr>
      <vt:lpstr>Power to Inform...</vt:lpstr>
      <vt:lpstr>Power to Mislead</vt:lpstr>
      <vt:lpstr>Power to Exagerate</vt:lpstr>
      <vt:lpstr>Why should I visualize my data?</vt:lpstr>
      <vt:lpstr>When should I visualize my data?</vt:lpstr>
      <vt:lpstr>Visual principles/properties</vt:lpstr>
      <vt:lpstr>Gestalt Laws of Perceptual Organization</vt:lpstr>
      <vt:lpstr>Law of Similarity</vt:lpstr>
      <vt:lpstr>Law of Similarity Example 2.1</vt:lpstr>
      <vt:lpstr>Law of Similarity Example 2.2</vt:lpstr>
      <vt:lpstr>Law of Proximity</vt:lpstr>
      <vt:lpstr>Law of Proximity Example 2</vt:lpstr>
      <vt:lpstr>Law of Enclosure</vt:lpstr>
      <vt:lpstr>Law of Enclosure Example 2</vt:lpstr>
      <vt:lpstr>Law of Closure</vt:lpstr>
      <vt:lpstr>Law of Closure Example 2</vt:lpstr>
      <vt:lpstr>Law of Closure Example 2: Closed</vt:lpstr>
      <vt:lpstr>Law of Continuity</vt:lpstr>
      <vt:lpstr>Law of Continuity Example 2</vt:lpstr>
      <vt:lpstr>Law of Connection</vt:lpstr>
      <vt:lpstr>Law of Connection Example 2.1</vt:lpstr>
      <vt:lpstr>Law of Connection Example 2.2</vt:lpstr>
      <vt:lpstr>Preattentive Processing</vt:lpstr>
      <vt:lpstr>Count the 4s</vt:lpstr>
      <vt:lpstr>Count the 4s: Color</vt:lpstr>
      <vt:lpstr>Pre-attentive Processing: Color</vt:lpstr>
      <vt:lpstr>Pre-attentive Processing: Shape</vt:lpstr>
      <vt:lpstr>Pre-attentive Processing: Combined</vt:lpstr>
      <vt:lpstr>Pre-attentive attributes for visualization</vt:lpstr>
      <vt:lpstr>Key parts of a data visualization</vt:lpstr>
      <vt:lpstr>Components of a Visualization</vt:lpstr>
      <vt:lpstr>Chart Content</vt:lpstr>
      <vt:lpstr>Many options for representing data</vt:lpstr>
      <vt:lpstr>Caution when using area as your visual encoding</vt:lpstr>
      <vt:lpstr>Meaning of color</vt:lpstr>
      <vt:lpstr>Color inspiration</vt:lpstr>
      <vt:lpstr>Using color to highlight</vt:lpstr>
      <vt:lpstr>Use predefined color meanings</vt:lpstr>
      <vt:lpstr>Map of population below poverty line in Saint Joseph County, IN</vt:lpstr>
      <vt:lpstr>Improved map of population below poverty line in Saint Joseph County, IN</vt:lpstr>
      <vt:lpstr>Importance of color choices</vt:lpstr>
      <vt:lpstr>Color scales</vt:lpstr>
      <vt:lpstr>Color</vt:lpstr>
      <vt:lpstr>Put content in order</vt:lpstr>
      <vt:lpstr>Only use 3D charts for 3 dimensional data</vt:lpstr>
      <vt:lpstr>Labels</vt:lpstr>
      <vt:lpstr>Title: Example</vt:lpstr>
      <vt:lpstr>Title</vt:lpstr>
      <vt:lpstr>Axes: Example</vt:lpstr>
      <vt:lpstr>Axes</vt:lpstr>
      <vt:lpstr>Be consistent when using multiple charts for comparison</vt:lpstr>
      <vt:lpstr>Source / Data Citation</vt:lpstr>
      <vt:lpstr>Data citation</vt:lpstr>
      <vt:lpstr>Types of data visualizations and examples</vt:lpstr>
      <vt:lpstr>Types of charts and visualizations</vt:lpstr>
      <vt:lpstr>Bar chart</vt:lpstr>
      <vt:lpstr>Best practices for bar charts</vt:lpstr>
      <vt:lpstr>Regarding stacked and grouped bar charts</vt:lpstr>
      <vt:lpstr>Pie chart</vt:lpstr>
      <vt:lpstr>Best practices for pie charts</vt:lpstr>
      <vt:lpstr>Line chart</vt:lpstr>
      <vt:lpstr>Best practices for line charts</vt:lpstr>
      <vt:lpstr>Watch for text axes in Excel</vt:lpstr>
      <vt:lpstr>Scatter plot</vt:lpstr>
      <vt:lpstr>Best practices for scatter plots</vt:lpstr>
      <vt:lpstr>Box plot</vt:lpstr>
      <vt:lpstr>Best practices for box plots</vt:lpstr>
      <vt:lpstr>Map</vt:lpstr>
      <vt:lpstr>Best practices for choropleth maps</vt:lpstr>
      <vt:lpstr>Picking a chart type</vt:lpstr>
      <vt:lpstr>Other Chart Choosers</vt:lpstr>
      <vt:lpstr>Preparing and understanding data</vt:lpstr>
      <vt:lpstr>Cleaning and Preparing (Tabular) Data</vt:lpstr>
      <vt:lpstr>Tabular data</vt:lpstr>
      <vt:lpstr>Optimal data format</vt:lpstr>
      <vt:lpstr>Remove empty and non-data rows</vt:lpstr>
      <vt:lpstr>Fill incomplete data values</vt:lpstr>
      <vt:lpstr>Remove subtotal rows</vt:lpstr>
      <vt:lpstr>Data cleaning</vt:lpstr>
      <vt:lpstr>Cleaning</vt:lpstr>
      <vt:lpstr>Standardizing</vt:lpstr>
      <vt:lpstr>Make sure data types are consistent</vt:lpstr>
      <vt:lpstr>Is this data clean enough?</vt:lpstr>
      <vt:lpstr>Data preparation tools</vt:lpstr>
      <vt:lpstr>Data Structures</vt:lpstr>
      <vt:lpstr>Wide data structures</vt:lpstr>
      <vt:lpstr>Long data structures</vt:lpstr>
      <vt:lpstr>Is this data tidy?</vt:lpstr>
      <vt:lpstr>Responsible Use of Data</vt:lpstr>
      <vt:lpstr>Beware of visualizing non-comparable absolutes</vt:lpstr>
      <vt:lpstr>Don’t distort the message by limiting the data</vt:lpstr>
      <vt:lpstr>Chart with data from all races</vt:lpstr>
      <vt:lpstr>Divisions can be important (Simpson’s Paradox)</vt:lpstr>
      <vt:lpstr>Beware of oversimplifying variation</vt:lpstr>
      <vt:lpstr>Numbers are placeholders</vt:lpstr>
      <vt:lpstr>Data isn’t truth</vt:lpstr>
      <vt:lpstr>How are data visualizations made?</vt:lpstr>
      <vt:lpstr>What makes a good data visualization?</vt:lpstr>
      <vt:lpstr>Process of Creating a Data Visualization</vt:lpstr>
      <vt:lpstr>Picking Your Data Visualization Tool: All Situations</vt:lpstr>
      <vt:lpstr>Picking Your Data Visualization Tool: Additional</vt:lpstr>
      <vt:lpstr>Sometimes the simplest tools (pen and paper)  can be the most effective</vt:lpstr>
      <vt:lpstr>Data visualizations can be a collaborative effort</vt:lpstr>
      <vt:lpstr>Designing for accessibility from the beginning</vt:lpstr>
      <vt:lpstr>508 Compliance</vt:lpstr>
      <vt:lpstr>Color Vision Deficiency</vt:lpstr>
      <vt:lpstr>Writing good alt text for visualizations</vt:lpstr>
      <vt:lpstr>Converting graphics to sound, touch, text</vt:lpstr>
      <vt:lpstr>Accessibility Resources</vt:lpstr>
      <vt:lpstr>Designing for reproducibility from the beginning</vt:lpstr>
      <vt:lpstr>Why create reproducible visualizations?</vt:lpstr>
      <vt:lpstr>Checklist for reproducible visualization</vt:lpstr>
      <vt:lpstr>Organize your project</vt:lpstr>
      <vt:lpstr>Document your data sources</vt:lpstr>
      <vt:lpstr>Use scripts to analyze and visualize data</vt:lpstr>
      <vt:lpstr>Sample tools that use scripting</vt:lpstr>
      <vt:lpstr>Thoroughly document any manual steps</vt:lpstr>
      <vt:lpstr>Save outputs in archival quality, open formats</vt:lpstr>
      <vt:lpstr>Share everything publicly</vt:lpstr>
      <vt:lpstr>Approaching Visualizations with  a Critical Eye</vt:lpstr>
      <vt:lpstr>Approaching Visualizations with a Critical Eye</vt:lpstr>
      <vt:lpstr>Context of the visualization</vt:lpstr>
      <vt:lpstr>Different audience, different style</vt:lpstr>
      <vt:lpstr>Different audience, different chart type</vt:lpstr>
      <vt:lpstr>Handmade vs. Scientific</vt:lpstr>
      <vt:lpstr>Contextual differences </vt:lpstr>
      <vt:lpstr>Data used in the visualization</vt:lpstr>
      <vt:lpstr>Same data, different interpretations</vt:lpstr>
      <vt:lpstr>Argument</vt:lpstr>
      <vt:lpstr>Even accurate data can be manipulated</vt:lpstr>
      <vt:lpstr>Impact</vt:lpstr>
      <vt:lpstr>Misrepresentation causes harm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 101</dc:title>
  <cp:lastModifiedBy>Negeen Aghassibake</cp:lastModifiedBy>
  <cp:revision>3</cp:revision>
  <dcterms:modified xsi:type="dcterms:W3CDTF">2021-11-01T19:40:18Z</dcterms:modified>
</cp:coreProperties>
</file>