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213cc7e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6213cc7e81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f51bfd91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5f51bfd91c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">
  <p:cSld name="2_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nard-hall.jpg"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type="ctrTitle"/>
          </p:nvPr>
        </p:nvSpPr>
        <p:spPr>
          <a:xfrm>
            <a:off x="685800" y="2659684"/>
            <a:ext cx="7772400" cy="1538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1" name="Google Shape;21;p2"/>
          <p:cNvGrpSpPr/>
          <p:nvPr/>
        </p:nvGrpSpPr>
        <p:grpSpPr>
          <a:xfrm>
            <a:off x="4238998" y="2308263"/>
            <a:ext cx="666004" cy="2241474"/>
            <a:chOff x="4238998" y="2299874"/>
            <a:chExt cx="666004" cy="2241474"/>
          </a:xfrm>
        </p:grpSpPr>
        <p:cxnSp>
          <p:nvCxnSpPr>
            <p:cNvPr id="22" name="Google Shape;22;p2"/>
            <p:cNvCxnSpPr/>
            <p:nvPr/>
          </p:nvCxnSpPr>
          <p:spPr>
            <a:xfrm>
              <a:off x="4238998" y="2299874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38998" y="4541348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 Slide">
  <p:cSld name="5_Title Slid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nard-runner.jpg" id="72" name="Google Shape;7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barnard-lockup-white.png" id="74" name="Google Shape;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5286" y="3066375"/>
            <a:ext cx="4316350" cy="866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itle Slide">
  <p:cSld name="6_Titl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_MG_2744_vintage.jpg" id="76" name="Google Shape;7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71658" y="0"/>
            <a:ext cx="10295132" cy="68615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/>
          <p:nvPr/>
        </p:nvSpPr>
        <p:spPr>
          <a:xfrm>
            <a:off x="2320423" y="1175277"/>
            <a:ext cx="4510971" cy="4510971"/>
          </a:xfrm>
          <a:prstGeom prst="ellipse">
            <a:avLst/>
          </a:prstGeom>
          <a:solidFill>
            <a:srgbClr val="762B75">
              <a:alpha val="6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/>
          <p:nvPr>
            <p:ph type="ctrTitle"/>
          </p:nvPr>
        </p:nvSpPr>
        <p:spPr>
          <a:xfrm>
            <a:off x="2320423" y="2532800"/>
            <a:ext cx="4510971" cy="1795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>
  <p:cSld name="7_Title Slid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_MG_3630_ vintage.jpg" id="81" name="Google Shape;8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85800" y="-54537"/>
            <a:ext cx="10401300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/>
          <p:nvPr/>
        </p:nvSpPr>
        <p:spPr>
          <a:xfrm>
            <a:off x="2320423" y="1175277"/>
            <a:ext cx="4510971" cy="4510971"/>
          </a:xfrm>
          <a:prstGeom prst="ellipse">
            <a:avLst/>
          </a:prstGeom>
          <a:solidFill>
            <a:srgbClr val="4DB5DB">
              <a:alpha val="5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/>
          <p:nvPr>
            <p:ph type="ctrTitle"/>
          </p:nvPr>
        </p:nvSpPr>
        <p:spPr>
          <a:xfrm>
            <a:off x="2320423" y="2532800"/>
            <a:ext cx="4510971" cy="1795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Title Slide">
  <p:cSld name="9_Title Slid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-gradient-1.jpg" id="86" name="Google Shape;8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>
            <p:ph type="ctrTitle"/>
          </p:nvPr>
        </p:nvSpPr>
        <p:spPr>
          <a:xfrm>
            <a:off x="685800" y="3906239"/>
            <a:ext cx="7772400" cy="1538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9" name="Google Shape;89;p14"/>
          <p:cNvGrpSpPr/>
          <p:nvPr/>
        </p:nvGrpSpPr>
        <p:grpSpPr>
          <a:xfrm>
            <a:off x="7698310" y="3554818"/>
            <a:ext cx="666004" cy="2241474"/>
            <a:chOff x="4238998" y="2299874"/>
            <a:chExt cx="666004" cy="2241474"/>
          </a:xfrm>
        </p:grpSpPr>
        <p:cxnSp>
          <p:nvCxnSpPr>
            <p:cNvPr id="90" name="Google Shape;90;p14"/>
            <p:cNvCxnSpPr/>
            <p:nvPr/>
          </p:nvCxnSpPr>
          <p:spPr>
            <a:xfrm>
              <a:off x="4238998" y="2299874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" name="Google Shape;91;p14"/>
            <p:cNvCxnSpPr/>
            <p:nvPr/>
          </p:nvCxnSpPr>
          <p:spPr>
            <a:xfrm>
              <a:off x="4238998" y="4541348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Title Slide">
  <p:cSld name="10_Title Slid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-gradient-2.jpg" id="93" name="Google Shape;9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>
            <p:ph type="ctrTitle"/>
          </p:nvPr>
        </p:nvSpPr>
        <p:spPr>
          <a:xfrm>
            <a:off x="685800" y="3906239"/>
            <a:ext cx="7772400" cy="1538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15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6" name="Google Shape;96;p15"/>
          <p:cNvGrpSpPr/>
          <p:nvPr/>
        </p:nvGrpSpPr>
        <p:grpSpPr>
          <a:xfrm>
            <a:off x="7698310" y="3554818"/>
            <a:ext cx="666004" cy="2241474"/>
            <a:chOff x="4238998" y="2299874"/>
            <a:chExt cx="666004" cy="2241474"/>
          </a:xfrm>
        </p:grpSpPr>
        <p:cxnSp>
          <p:nvCxnSpPr>
            <p:cNvPr id="97" name="Google Shape;97;p15"/>
            <p:cNvCxnSpPr/>
            <p:nvPr/>
          </p:nvCxnSpPr>
          <p:spPr>
            <a:xfrm>
              <a:off x="4238998" y="2299874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8" name="Google Shape;98;p15"/>
            <p:cNvCxnSpPr/>
            <p:nvPr/>
          </p:nvCxnSpPr>
          <p:spPr>
            <a:xfrm>
              <a:off x="4238998" y="4541348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1_Title Slide">
  <p:cSld name="11_Title Slid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-gradient-3.jpg" id="100" name="Google Shape;10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>
            <p:ph type="ctrTitle"/>
          </p:nvPr>
        </p:nvSpPr>
        <p:spPr>
          <a:xfrm>
            <a:off x="685800" y="3906239"/>
            <a:ext cx="7772400" cy="1538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03" name="Google Shape;103;p16"/>
          <p:cNvGrpSpPr/>
          <p:nvPr/>
        </p:nvGrpSpPr>
        <p:grpSpPr>
          <a:xfrm>
            <a:off x="7698310" y="3554818"/>
            <a:ext cx="666004" cy="2241474"/>
            <a:chOff x="4238998" y="2299874"/>
            <a:chExt cx="666004" cy="2241474"/>
          </a:xfrm>
        </p:grpSpPr>
        <p:cxnSp>
          <p:nvCxnSpPr>
            <p:cNvPr id="104" name="Google Shape;104;p16"/>
            <p:cNvCxnSpPr/>
            <p:nvPr/>
          </p:nvCxnSpPr>
          <p:spPr>
            <a:xfrm>
              <a:off x="4238998" y="2299874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" name="Google Shape;105;p16"/>
            <p:cNvCxnSpPr/>
            <p:nvPr/>
          </p:nvCxnSpPr>
          <p:spPr>
            <a:xfrm>
              <a:off x="4238998" y="4541348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2_Title Slide">
  <p:cSld name="12_Title Slid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nk-gradient-1.jpg" id="107" name="Google Shape;10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>
            <p:ph type="ctrTitle"/>
          </p:nvPr>
        </p:nvSpPr>
        <p:spPr>
          <a:xfrm>
            <a:off x="685800" y="3906239"/>
            <a:ext cx="7772400" cy="1538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0" name="Google Shape;110;p17"/>
          <p:cNvGrpSpPr/>
          <p:nvPr/>
        </p:nvGrpSpPr>
        <p:grpSpPr>
          <a:xfrm>
            <a:off x="7698310" y="3554818"/>
            <a:ext cx="666004" cy="2241474"/>
            <a:chOff x="4238998" y="2299874"/>
            <a:chExt cx="666004" cy="2241474"/>
          </a:xfrm>
        </p:grpSpPr>
        <p:cxnSp>
          <p:nvCxnSpPr>
            <p:cNvPr id="111" name="Google Shape;111;p17"/>
            <p:cNvCxnSpPr/>
            <p:nvPr/>
          </p:nvCxnSpPr>
          <p:spPr>
            <a:xfrm>
              <a:off x="4238998" y="2299874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" name="Google Shape;112;p17"/>
            <p:cNvCxnSpPr/>
            <p:nvPr/>
          </p:nvCxnSpPr>
          <p:spPr>
            <a:xfrm>
              <a:off x="4238998" y="4541348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3_Title Slide">
  <p:cSld name="13_Title Slid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nk-gradient-2.jpg"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>
            <p:ph type="ctrTitle"/>
          </p:nvPr>
        </p:nvSpPr>
        <p:spPr>
          <a:xfrm>
            <a:off x="685800" y="3906239"/>
            <a:ext cx="7772400" cy="1538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18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7" name="Google Shape;117;p18"/>
          <p:cNvGrpSpPr/>
          <p:nvPr/>
        </p:nvGrpSpPr>
        <p:grpSpPr>
          <a:xfrm>
            <a:off x="7698310" y="3554818"/>
            <a:ext cx="666004" cy="2241474"/>
            <a:chOff x="4238998" y="2299874"/>
            <a:chExt cx="666004" cy="2241474"/>
          </a:xfrm>
        </p:grpSpPr>
        <p:cxnSp>
          <p:nvCxnSpPr>
            <p:cNvPr id="118" name="Google Shape;118;p18"/>
            <p:cNvCxnSpPr/>
            <p:nvPr/>
          </p:nvCxnSpPr>
          <p:spPr>
            <a:xfrm>
              <a:off x="4238998" y="2299874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" name="Google Shape;119;p18"/>
            <p:cNvCxnSpPr/>
            <p:nvPr/>
          </p:nvCxnSpPr>
          <p:spPr>
            <a:xfrm>
              <a:off x="4238998" y="4541348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4_Title Slide">
  <p:cSld name="14_Title Slid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nk-gradient-3.jpg" id="121" name="Google Shape;1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>
            <p:ph type="ctrTitle"/>
          </p:nvPr>
        </p:nvSpPr>
        <p:spPr>
          <a:xfrm>
            <a:off x="685800" y="3906239"/>
            <a:ext cx="7772400" cy="1538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4" name="Google Shape;124;p19"/>
          <p:cNvGrpSpPr/>
          <p:nvPr/>
        </p:nvGrpSpPr>
        <p:grpSpPr>
          <a:xfrm>
            <a:off x="7698310" y="3554818"/>
            <a:ext cx="666004" cy="2241474"/>
            <a:chOff x="4238998" y="2299874"/>
            <a:chExt cx="666004" cy="2241474"/>
          </a:xfrm>
        </p:grpSpPr>
        <p:cxnSp>
          <p:nvCxnSpPr>
            <p:cNvPr id="125" name="Google Shape;125;p19"/>
            <p:cNvCxnSpPr/>
            <p:nvPr/>
          </p:nvCxnSpPr>
          <p:spPr>
            <a:xfrm>
              <a:off x="4238998" y="2299874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" name="Google Shape;126;p19"/>
            <p:cNvCxnSpPr/>
            <p:nvPr/>
          </p:nvCxnSpPr>
          <p:spPr>
            <a:xfrm>
              <a:off x="4238998" y="4541348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5_Title Slide">
  <p:cSld name="15_Title Slid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nk-gradient-4.jpg" id="128" name="Google Shape;12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>
            <p:ph type="ctrTitle"/>
          </p:nvPr>
        </p:nvSpPr>
        <p:spPr>
          <a:xfrm>
            <a:off x="685800" y="3906239"/>
            <a:ext cx="7772400" cy="1538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0" name="Google Shape;130;p20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31" name="Google Shape;131;p20"/>
          <p:cNvGrpSpPr/>
          <p:nvPr/>
        </p:nvGrpSpPr>
        <p:grpSpPr>
          <a:xfrm>
            <a:off x="7698310" y="3554818"/>
            <a:ext cx="666004" cy="2241474"/>
            <a:chOff x="4238998" y="2299874"/>
            <a:chExt cx="666004" cy="2241474"/>
          </a:xfrm>
        </p:grpSpPr>
        <p:cxnSp>
          <p:nvCxnSpPr>
            <p:cNvPr id="132" name="Google Shape;132;p20"/>
            <p:cNvCxnSpPr/>
            <p:nvPr/>
          </p:nvCxnSpPr>
          <p:spPr>
            <a:xfrm>
              <a:off x="4238998" y="2299874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3" name="Google Shape;133;p20"/>
            <p:cNvCxnSpPr/>
            <p:nvPr/>
          </p:nvCxnSpPr>
          <p:spPr>
            <a:xfrm>
              <a:off x="4238998" y="4541348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0" y="0"/>
            <a:ext cx="9144000" cy="1069181"/>
          </a:xfrm>
          <a:prstGeom prst="rect">
            <a:avLst/>
          </a:prstGeom>
          <a:solidFill>
            <a:srgbClr val="002F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0" y="1145381"/>
            <a:ext cx="9144000" cy="5717381"/>
          </a:xfrm>
          <a:prstGeom prst="rect">
            <a:avLst/>
          </a:prstGeom>
          <a:solidFill>
            <a:srgbClr val="E6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457200" y="282429"/>
            <a:ext cx="8229600" cy="488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2F98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002F98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2F9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002F9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002F98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barnard-b-monogram-white.png" id="31" name="Google Shape;3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570" y="198432"/>
            <a:ext cx="686230" cy="672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7_Title Slide">
  <p:cSld name="17_Title Slide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rple-gradient-2.jpg" id="135" name="Google Shape;13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>
            <p:ph type="ctrTitle"/>
          </p:nvPr>
        </p:nvSpPr>
        <p:spPr>
          <a:xfrm>
            <a:off x="685800" y="3906239"/>
            <a:ext cx="7772400" cy="1538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7" name="Google Shape;137;p21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38" name="Google Shape;138;p21"/>
          <p:cNvGrpSpPr/>
          <p:nvPr/>
        </p:nvGrpSpPr>
        <p:grpSpPr>
          <a:xfrm>
            <a:off x="7698310" y="3554818"/>
            <a:ext cx="666004" cy="2241474"/>
            <a:chOff x="4238998" y="2299874"/>
            <a:chExt cx="666004" cy="2241474"/>
          </a:xfrm>
        </p:grpSpPr>
        <p:cxnSp>
          <p:nvCxnSpPr>
            <p:cNvPr id="139" name="Google Shape;139;p21"/>
            <p:cNvCxnSpPr/>
            <p:nvPr/>
          </p:nvCxnSpPr>
          <p:spPr>
            <a:xfrm>
              <a:off x="4238998" y="2299874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" name="Google Shape;140;p21"/>
            <p:cNvCxnSpPr/>
            <p:nvPr/>
          </p:nvCxnSpPr>
          <p:spPr>
            <a:xfrm>
              <a:off x="4238998" y="4541348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8_Title Slide">
  <p:cSld name="18_Title Slid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rple-gradient-3.jpg" id="142" name="Google Shape;14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>
            <p:ph type="ctrTitle"/>
          </p:nvPr>
        </p:nvSpPr>
        <p:spPr>
          <a:xfrm>
            <a:off x="685800" y="3906239"/>
            <a:ext cx="7772400" cy="1538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4" name="Google Shape;144;p22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5" name="Google Shape;145;p22"/>
          <p:cNvGrpSpPr/>
          <p:nvPr/>
        </p:nvGrpSpPr>
        <p:grpSpPr>
          <a:xfrm>
            <a:off x="7698310" y="3554818"/>
            <a:ext cx="666004" cy="2241474"/>
            <a:chOff x="4238998" y="2299874"/>
            <a:chExt cx="666004" cy="2241474"/>
          </a:xfrm>
        </p:grpSpPr>
        <p:cxnSp>
          <p:nvCxnSpPr>
            <p:cNvPr id="146" name="Google Shape;146;p22"/>
            <p:cNvCxnSpPr/>
            <p:nvPr/>
          </p:nvCxnSpPr>
          <p:spPr>
            <a:xfrm>
              <a:off x="4238998" y="2299874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" name="Google Shape;147;p22"/>
            <p:cNvCxnSpPr/>
            <p:nvPr/>
          </p:nvCxnSpPr>
          <p:spPr>
            <a:xfrm>
              <a:off x="4238998" y="4541348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457200" y="284383"/>
            <a:ext cx="8229600" cy="481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0" name="Google Shape;150;p23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24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6_Title Slide">
  <p:cSld name="16_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rple-gradient-1.jpg" id="33" name="Google Shape;3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/>
          <p:nvPr>
            <p:ph type="ctrTitle"/>
          </p:nvPr>
        </p:nvSpPr>
        <p:spPr>
          <a:xfrm>
            <a:off x="685800" y="3906239"/>
            <a:ext cx="7772400" cy="1538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6" name="Google Shape;36;p4"/>
          <p:cNvGrpSpPr/>
          <p:nvPr/>
        </p:nvGrpSpPr>
        <p:grpSpPr>
          <a:xfrm>
            <a:off x="7698310" y="3554818"/>
            <a:ext cx="666004" cy="2241474"/>
            <a:chOff x="4238998" y="2299874"/>
            <a:chExt cx="666004" cy="2241474"/>
          </a:xfrm>
        </p:grpSpPr>
        <p:cxnSp>
          <p:nvCxnSpPr>
            <p:cNvPr id="37" name="Google Shape;37;p4"/>
            <p:cNvCxnSpPr/>
            <p:nvPr/>
          </p:nvCxnSpPr>
          <p:spPr>
            <a:xfrm>
              <a:off x="4238998" y="2299874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" name="Google Shape;38;p4"/>
            <p:cNvCxnSpPr/>
            <p:nvPr/>
          </p:nvCxnSpPr>
          <p:spPr>
            <a:xfrm>
              <a:off x="4238998" y="4541348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457200" y="284383"/>
            <a:ext cx="8229600" cy="481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2F98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002F98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2F9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002F9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002F9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2F98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002F98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2F9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002F9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002F9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F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barnard-b-monogram-white.png" id="48" name="Google Shape;4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88382" y="2707386"/>
            <a:ext cx="1230553" cy="1205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nard-gates.jpg" id="50" name="Google Shape;5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>
            <p:ph type="ctrTitle"/>
          </p:nvPr>
        </p:nvSpPr>
        <p:spPr>
          <a:xfrm>
            <a:off x="685800" y="2639407"/>
            <a:ext cx="7772400" cy="1588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53" name="Google Shape;53;p7"/>
          <p:cNvGrpSpPr/>
          <p:nvPr/>
        </p:nvGrpSpPr>
        <p:grpSpPr>
          <a:xfrm>
            <a:off x="4238998" y="2308263"/>
            <a:ext cx="666004" cy="2241474"/>
            <a:chOff x="4238998" y="2299874"/>
            <a:chExt cx="666004" cy="2241474"/>
          </a:xfrm>
        </p:grpSpPr>
        <p:cxnSp>
          <p:nvCxnSpPr>
            <p:cNvPr id="54" name="Google Shape;54;p7"/>
            <p:cNvCxnSpPr/>
            <p:nvPr/>
          </p:nvCxnSpPr>
          <p:spPr>
            <a:xfrm>
              <a:off x="4238998" y="2299874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" name="Google Shape;55;p7"/>
            <p:cNvCxnSpPr/>
            <p:nvPr/>
          </p:nvCxnSpPr>
          <p:spPr>
            <a:xfrm>
              <a:off x="4238998" y="4541348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itle Slide">
  <p:cSld name="4_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nard-gates.jpg" id="57" name="Google Shape;5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nard-seal-white.png" id="58" name="Google Shape;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2754" y="1999754"/>
            <a:ext cx="2858492" cy="285849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Title Slide">
  <p:cSld name="8_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nard-hall.jpg" id="61" name="Google Shape;6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barnard-b-monogram-white.png" id="63" name="Google Shape;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6413" y="2021078"/>
            <a:ext cx="2875576" cy="2817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Slide">
  <p:cSld name="3_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nard-runner.jpg" id="65" name="Google Shape;6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/>
          <p:cNvSpPr txBox="1"/>
          <p:nvPr>
            <p:ph type="ctrTitle"/>
          </p:nvPr>
        </p:nvSpPr>
        <p:spPr>
          <a:xfrm>
            <a:off x="685800" y="2623063"/>
            <a:ext cx="7772400" cy="1611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8" name="Google Shape;68;p10"/>
          <p:cNvGrpSpPr/>
          <p:nvPr/>
        </p:nvGrpSpPr>
        <p:grpSpPr>
          <a:xfrm>
            <a:off x="4238998" y="2308263"/>
            <a:ext cx="666004" cy="2241474"/>
            <a:chOff x="4238998" y="2299874"/>
            <a:chExt cx="666004" cy="2241474"/>
          </a:xfrm>
        </p:grpSpPr>
        <p:cxnSp>
          <p:nvCxnSpPr>
            <p:cNvPr id="69" name="Google Shape;69;p10"/>
            <p:cNvCxnSpPr/>
            <p:nvPr/>
          </p:nvCxnSpPr>
          <p:spPr>
            <a:xfrm>
              <a:off x="4238998" y="2299874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" name="Google Shape;70;p10"/>
            <p:cNvCxnSpPr/>
            <p:nvPr/>
          </p:nvCxnSpPr>
          <p:spPr>
            <a:xfrm>
              <a:off x="4238998" y="4541348"/>
              <a:ext cx="666004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1069181"/>
          </a:xfrm>
          <a:prstGeom prst="rect">
            <a:avLst/>
          </a:prstGeom>
          <a:solidFill>
            <a:srgbClr val="002F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1145381"/>
            <a:ext cx="9144000" cy="5717381"/>
          </a:xfrm>
          <a:prstGeom prst="rect">
            <a:avLst/>
          </a:prstGeom>
          <a:solidFill>
            <a:srgbClr val="E6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rnard-b-monogram-white.png"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00570" y="198432"/>
            <a:ext cx="686230" cy="67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type="title"/>
          </p:nvPr>
        </p:nvSpPr>
        <p:spPr>
          <a:xfrm>
            <a:off x="457200" y="284383"/>
            <a:ext cx="8229600" cy="481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2F98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002F98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2F9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002F9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002F98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rc.barnard.edu/workshops/nycspatialhist19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ctrTitle"/>
          </p:nvPr>
        </p:nvSpPr>
        <p:spPr>
          <a:xfrm>
            <a:off x="685800" y="2659684"/>
            <a:ext cx="7772400" cy="1538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/>
              <a:t>Assessing Spatial Visualization Skills</a:t>
            </a:r>
            <a:endParaRPr b="1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5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© 2016 Barnard College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5669280" y="4930072"/>
            <a:ext cx="34746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Font typeface="Arial"/>
              <a:buNone/>
            </a:pPr>
            <a:r>
              <a:rPr b="1" i="0" lang="en-US" sz="144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Alisa Rod,</a:t>
            </a:r>
            <a:r>
              <a:rPr b="0" i="0" lang="en-US" sz="144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Associate Director of th</a:t>
            </a:r>
            <a:r>
              <a:rPr lang="en-US" sz="1440">
                <a:solidFill>
                  <a:srgbClr val="FFFFFF"/>
                </a:solidFill>
              </a:rPr>
              <a:t>e Barnard College Empirical Reasoning Center (ERC)</a:t>
            </a:r>
            <a:endParaRPr b="1" i="0" sz="144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Font typeface="Arial"/>
              <a:buNone/>
            </a:pPr>
            <a:r>
              <a:t/>
            </a:r>
            <a:endParaRPr b="1" i="0" sz="144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Font typeface="Arial"/>
              <a:buNone/>
            </a:pPr>
            <a:r>
              <a:rPr b="1" lang="en-US" sz="1440">
                <a:solidFill>
                  <a:srgbClr val="FFFFFF"/>
                </a:solidFill>
              </a:rPr>
              <a:t>August 7th, 2019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60"/>
              <a:buFont typeface="Arial"/>
              <a:buNone/>
            </a:pPr>
            <a:r>
              <a:t/>
            </a:r>
            <a:endParaRPr b="1" i="0" sz="126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457200" y="282429"/>
            <a:ext cx="8229600" cy="488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0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Char char="▪"/>
            </a:pPr>
            <a:r>
              <a:rPr b="0" i="0" lang="en-US" sz="259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Barnard ERC offers </a:t>
            </a:r>
            <a:r>
              <a:rPr lang="en-US" sz="2590" u="sng">
                <a:solidFill>
                  <a:schemeClr val="hlink"/>
                </a:solidFill>
                <a:hlinkClick r:id="rId3"/>
              </a:rPr>
              <a:t>GIS workshops</a:t>
            </a:r>
            <a:r>
              <a:rPr lang="en-US" sz="2590"/>
              <a:t> as supplementary training for a variety of social science and arts/humanities courses</a:t>
            </a:r>
            <a:endParaRPr sz="2590"/>
          </a:p>
          <a:p>
            <a:pPr indent="-3930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Char char="▪"/>
            </a:pPr>
            <a:r>
              <a:rPr lang="en-US" sz="2590"/>
              <a:t>Anywhere from 1 - 7 workshops in a semester</a:t>
            </a:r>
            <a:endParaRPr sz="2590"/>
          </a:p>
          <a:p>
            <a:pPr indent="-3930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Char char="▪"/>
            </a:pPr>
            <a:r>
              <a:rPr lang="en-US" sz="2590"/>
              <a:t>Workshops are designed to teach specific skills (learning goals)</a:t>
            </a:r>
            <a:endParaRPr sz="2590"/>
          </a:p>
          <a:p>
            <a:pPr indent="-3930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Char char="▪"/>
            </a:pPr>
            <a:r>
              <a:rPr lang="en-US" sz="2590"/>
              <a:t>How do we know that students learn these skills - especially in one-off workshops?</a:t>
            </a:r>
            <a:endParaRPr sz="2590"/>
          </a:p>
          <a:p>
            <a:pPr indent="0" lvl="0" marL="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None/>
            </a:pPr>
            <a:r>
              <a:t/>
            </a:r>
            <a:endParaRPr sz="2590"/>
          </a:p>
          <a:p>
            <a:pPr indent="0" lvl="0" marL="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None/>
            </a:pPr>
            <a:r>
              <a:t/>
            </a:r>
            <a:endParaRPr sz="2590"/>
          </a:p>
          <a:p>
            <a:pPr indent="-178435" lvl="0" marL="342900" marR="0" rtl="0" algn="l">
              <a:lnSpc>
                <a:spcPct val="80000"/>
              </a:lnSpc>
              <a:spcBef>
                <a:spcPts val="1518"/>
              </a:spcBef>
              <a:spcAft>
                <a:spcPts val="0"/>
              </a:spcAft>
              <a:buClr>
                <a:srgbClr val="002F98"/>
              </a:buClr>
              <a:buSzPts val="2590"/>
              <a:buFont typeface="Noto Sans Symbols"/>
              <a:buNone/>
            </a:pPr>
            <a:r>
              <a:t/>
            </a:r>
            <a:endParaRPr b="0" i="0" sz="259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6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rPr>
              <a:t>Copyright © 2016 Barnard College</a:t>
            </a:r>
            <a:endParaRPr b="0" i="0" sz="900" u="none" cap="none" strike="noStrike">
              <a:solidFill>
                <a:srgbClr val="002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2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7968011" y="48537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457200" y="282429"/>
            <a:ext cx="8229600" cy="488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Learning Goals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0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Char char="▪"/>
            </a:pPr>
            <a:r>
              <a:rPr lang="en-US" sz="2590"/>
              <a:t>Apply principles of layout and visual design while avoiding misrepresentation</a:t>
            </a:r>
            <a:endParaRPr sz="2590"/>
          </a:p>
          <a:p>
            <a:pPr indent="-3930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Char char="▪"/>
            </a:pPr>
            <a:r>
              <a:rPr lang="en-US" sz="2590"/>
              <a:t>Create accurate digital maps/spatial visualizations using GIS software</a:t>
            </a:r>
            <a:endParaRPr sz="2590"/>
          </a:p>
          <a:p>
            <a:pPr indent="-3930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Char char="▪"/>
            </a:pPr>
            <a:r>
              <a:rPr lang="en-US" sz="2590"/>
              <a:t>Critically analyze visualizations and propose improvements</a:t>
            </a:r>
            <a:endParaRPr sz="2590"/>
          </a:p>
          <a:p>
            <a:pPr indent="-3930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Char char="▪"/>
            </a:pPr>
            <a:r>
              <a:rPr lang="en-US" sz="2590"/>
              <a:t>Acquire critical skills of empirical reasoning/quantitative literacy  </a:t>
            </a:r>
            <a:endParaRPr b="0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7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rPr>
              <a:t>Copyright © 2016 Barnard College</a:t>
            </a:r>
            <a:endParaRPr sz="900">
              <a:solidFill>
                <a:srgbClr val="002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rgbClr val="002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7968011" y="48537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title"/>
          </p:nvPr>
        </p:nvSpPr>
        <p:spPr>
          <a:xfrm>
            <a:off x="457200" y="282429"/>
            <a:ext cx="82296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Literature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0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Char char="▪"/>
            </a:pPr>
            <a:r>
              <a:rPr lang="en-US" sz="2590"/>
              <a:t>Apply principles of layout and visual design while avoiding misrepresentation</a:t>
            </a:r>
            <a:endParaRPr sz="2590"/>
          </a:p>
          <a:p>
            <a:pPr indent="-3930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Char char="▪"/>
            </a:pPr>
            <a:r>
              <a:rPr lang="en-US" sz="2590"/>
              <a:t>Create accurate digital maps/spatial visualizations using GIS software</a:t>
            </a:r>
            <a:endParaRPr sz="2590"/>
          </a:p>
          <a:p>
            <a:pPr indent="-3930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Char char="▪"/>
            </a:pPr>
            <a:r>
              <a:rPr lang="en-US" sz="2590"/>
              <a:t>Critically analyze visualizations and propose improvements</a:t>
            </a:r>
            <a:endParaRPr sz="2590"/>
          </a:p>
          <a:p>
            <a:pPr indent="-39306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Char char="▪"/>
            </a:pPr>
            <a:r>
              <a:rPr lang="en-US" sz="2590"/>
              <a:t>Acquire critical skills of empirical reasoning/quantitative literacy  </a:t>
            </a:r>
            <a:endParaRPr b="0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8"/>
          <p:cNvSpPr txBox="1"/>
          <p:nvPr>
            <p:ph idx="11" type="ftr"/>
          </p:nvPr>
        </p:nvSpPr>
        <p:spPr>
          <a:xfrm>
            <a:off x="457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rPr>
              <a:t>Copyright © 2016 Barnard College</a:t>
            </a:r>
            <a:endParaRPr sz="900">
              <a:solidFill>
                <a:srgbClr val="002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rgbClr val="002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7968011" y="48537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457200" y="282429"/>
            <a:ext cx="8229600" cy="488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Assessment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F98"/>
              </a:buClr>
              <a:buSzPts val="1800"/>
              <a:buFont typeface="Noto Sans Symbols"/>
              <a:buChar char="▪"/>
            </a:pPr>
            <a:r>
              <a:rPr lang="en-US" sz="2170"/>
              <a:t>Pilot: 3 courses in Spring 2019 (19th Century Spatial History of NYC; Bombay/Mumbai and its urban imaginaries; Urban Dislocations and Diasporas), total n = 42</a:t>
            </a:r>
            <a:endParaRPr/>
          </a:p>
          <a:p>
            <a:pPr indent="-228600" lvl="0" marL="3429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002F98"/>
              </a:buClr>
              <a:buSzPts val="1800"/>
              <a:buFont typeface="Noto Sans Symbols"/>
              <a:buNone/>
            </a:pPr>
            <a:r>
              <a:t/>
            </a:r>
            <a:endParaRPr b="0" i="0" sz="217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002F98"/>
              </a:buClr>
              <a:buSzPts val="1800"/>
              <a:buFont typeface="Noto Sans Symbols"/>
              <a:buChar char="▪"/>
            </a:pPr>
            <a:r>
              <a:rPr lang="en-US" sz="2170"/>
              <a:t>Pre- and post- test with 8 questions from Subjective Numeracy Scale and 6 conceptual questions about map visualizations (n = 18 for the pre and post)</a:t>
            </a:r>
            <a:endParaRPr/>
          </a:p>
          <a:p>
            <a:pPr indent="-228600" lvl="0" marL="3429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002F98"/>
              </a:buClr>
              <a:buSzPts val="1800"/>
              <a:buFont typeface="Noto Sans Symbols"/>
              <a:buNone/>
            </a:pPr>
            <a:r>
              <a:t/>
            </a:r>
            <a:endParaRPr b="0" i="0" sz="217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3429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002F98"/>
              </a:buClr>
              <a:buSzPts val="1800"/>
              <a:buFont typeface="Noto Sans Symbols"/>
              <a:buNone/>
            </a:pPr>
            <a:r>
              <a:t/>
            </a:r>
            <a:endParaRPr b="0" i="0" sz="217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9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rPr>
              <a:t>Copyright © 2016 Barnard College</a:t>
            </a:r>
            <a:endParaRPr sz="900">
              <a:solidFill>
                <a:srgbClr val="002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rgbClr val="002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7968011" y="48537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>
            <a:off x="457200" y="282429"/>
            <a:ext cx="7510811" cy="71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60"/>
              <a:buFont typeface="Arial"/>
              <a:buNone/>
            </a:pPr>
            <a:r>
              <a:rPr b="1" i="0" lang="en-US" sz="216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Assessment of ERC Workshops: Pilot Results</a:t>
            </a:r>
            <a:endParaRPr b="1" i="0" sz="216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0"/>
          <p:cNvSpPr txBox="1"/>
          <p:nvPr>
            <p:ph idx="11" type="ftr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rPr>
              <a:t>Copyright © 2016 Barnard College</a:t>
            </a:r>
            <a:endParaRPr sz="900">
              <a:solidFill>
                <a:srgbClr val="002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rgbClr val="002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7968011" y="48537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675" y="1082828"/>
            <a:ext cx="5048300" cy="54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 rotWithShape="1">
          <a:blip r:embed="rId4">
            <a:alphaModFix/>
          </a:blip>
          <a:srcRect b="38469" l="83337" r="0" t="40361"/>
          <a:stretch/>
        </p:blipFill>
        <p:spPr>
          <a:xfrm>
            <a:off x="7222800" y="2464075"/>
            <a:ext cx="1464001" cy="17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/>
          <p:nvPr>
            <p:ph type="title"/>
          </p:nvPr>
        </p:nvSpPr>
        <p:spPr>
          <a:xfrm>
            <a:off x="457200" y="282429"/>
            <a:ext cx="82296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Next Steps and main takeaway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F98"/>
              </a:buClr>
              <a:buSzPts val="1800"/>
              <a:buFont typeface="Noto Sans Symbols"/>
              <a:buChar char="▪"/>
            </a:pPr>
            <a:r>
              <a:rPr lang="en-US" sz="2170"/>
              <a:t>Rethink expectations of learning goals for one-off workshops </a:t>
            </a:r>
            <a:endParaRPr sz="2170"/>
          </a:p>
          <a:p>
            <a:pPr indent="-228600" lvl="0" marL="3429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002F98"/>
              </a:buClr>
              <a:buSzPts val="1800"/>
              <a:buFont typeface="Noto Sans Symbols"/>
              <a:buNone/>
            </a:pPr>
            <a:r>
              <a:t/>
            </a:r>
            <a:endParaRPr b="0" i="0" sz="217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002F98"/>
              </a:buClr>
              <a:buSzPts val="1800"/>
              <a:buFont typeface="Noto Sans Symbols"/>
              <a:buChar char="▪"/>
            </a:pPr>
            <a:r>
              <a:rPr lang="en-US" sz="2170"/>
              <a:t>Conduct larger study to standardize the assessment tool (planned: 2 sections of Introduction to GIS methods in fall 2019, max n could = 50)</a:t>
            </a:r>
            <a:endParaRPr/>
          </a:p>
          <a:p>
            <a:pPr indent="-228600" lvl="0" marL="3429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002F98"/>
              </a:buClr>
              <a:buSzPts val="1800"/>
              <a:buFont typeface="Noto Sans Symbols"/>
              <a:buNone/>
            </a:pPr>
            <a:r>
              <a:t/>
            </a:r>
            <a:endParaRPr b="0" i="0" sz="217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3429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002F98"/>
              </a:buClr>
              <a:buSzPts val="1800"/>
              <a:buFont typeface="Noto Sans Symbols"/>
              <a:buNone/>
            </a:pPr>
            <a:r>
              <a:t/>
            </a:r>
            <a:endParaRPr b="0" i="0" sz="217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/>
          <p:cNvSpPr txBox="1"/>
          <p:nvPr>
            <p:ph idx="11" type="ftr"/>
          </p:nvPr>
        </p:nvSpPr>
        <p:spPr>
          <a:xfrm>
            <a:off x="457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rPr>
              <a:t>Copyright © 2016 Barnard College</a:t>
            </a:r>
            <a:endParaRPr sz="900">
              <a:solidFill>
                <a:srgbClr val="002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002F9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rgbClr val="002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7968011" y="48537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000000"/>
      </a:dk1>
      <a:lt1>
        <a:srgbClr val="FFFFFF"/>
      </a:lt1>
      <a:dk2>
        <a:srgbClr val="002F98"/>
      </a:dk2>
      <a:lt2>
        <a:srgbClr val="D0D3D4"/>
      </a:lt2>
      <a:accent1>
        <a:srgbClr val="002F98"/>
      </a:accent1>
      <a:accent2>
        <a:srgbClr val="4DB5DB"/>
      </a:accent2>
      <a:accent3>
        <a:srgbClr val="008EAA"/>
      </a:accent3>
      <a:accent4>
        <a:srgbClr val="FBDD40"/>
      </a:accent4>
      <a:accent5>
        <a:srgbClr val="FFA300"/>
      </a:accent5>
      <a:accent6>
        <a:srgbClr val="EE2737"/>
      </a:accent6>
      <a:hlink>
        <a:srgbClr val="002F98"/>
      </a:hlink>
      <a:folHlink>
        <a:srgbClr val="4DB5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